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57" r:id="rId4"/>
    <p:sldId id="285" r:id="rId5"/>
    <p:sldId id="280" r:id="rId6"/>
    <p:sldId id="286" r:id="rId7"/>
    <p:sldId id="287" r:id="rId8"/>
    <p:sldId id="283" r:id="rId9"/>
    <p:sldId id="274" r:id="rId10"/>
  </p:sldIdLst>
  <p:sldSz cx="9144000" cy="6858000" type="screen4x3"/>
  <p:notesSz cx="6669088" cy="9926638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890665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6866" y="2"/>
            <a:ext cx="2890665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95BA-14E7-46CC-A0BC-EA2B77F9C656}" type="datetimeFigureOut">
              <a:rPr lang="pt-BR" smtClean="0"/>
              <a:t>27/05/2024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245"/>
            <a:ext cx="2890665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6866" y="9428245"/>
            <a:ext cx="2890665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0DF5C-38D7-442D-8743-0DC2B1E95A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741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2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9DF3C-6097-4A9B-B8F6-16610639B922}" type="datetimeFigureOut">
              <a:rPr lang="pt-BR" smtClean="0"/>
              <a:t>27/05/2024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599" y="4715113"/>
            <a:ext cx="5335893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B97B8-74F1-49D4-A9EF-0A23A6482D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660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67944-52C3-4B2B-894C-502D4C5D960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64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B890E50-7B8E-4CDD-881B-5A57E5E0F8F6}" type="datetimeFigureOut">
              <a:rPr lang="pt-BR" smtClean="0"/>
              <a:pPr/>
              <a:t>27/05/2024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push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msaojeronimo.cittaweb.com.br/citt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hidden">
          <a:xfrm>
            <a:off x="2857488" y="781750"/>
            <a:ext cx="2857520" cy="30731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sz="3500" dirty="0" smtClean="0"/>
              <a:t>Câmara Municipal de Vereadores </a:t>
            </a:r>
            <a:r>
              <a:rPr lang="pt-BR" dirty="0" smtClean="0"/>
              <a:t>São Jerônimo</a:t>
            </a:r>
            <a:br>
              <a:rPr lang="pt-BR" dirty="0" smtClean="0"/>
            </a:br>
            <a:r>
              <a:rPr lang="pt-BR" sz="2500" dirty="0" smtClean="0"/>
              <a:t>Audiência Pública 1º quadrimestre 2024</a:t>
            </a:r>
            <a:endParaRPr lang="pt-BR" sz="2500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Base Legal Audiência Pública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A Lei de Responsabilidade Fiscal estabeleceu no § 4o , do art.9o , a obrigatoriedade de os Municípios realizarem audiências públicas, na Câmara Municipal, na Comissão de Orçamento e Finanças, para demonstrarem e avaliarem o cumprimento das metas fiscais estabelecidas na Lei de Diretrizes Orçamentárias. </a:t>
            </a:r>
          </a:p>
          <a:p>
            <a:pPr algn="just"/>
            <a:endParaRPr lang="pt-BR" dirty="0" smtClean="0"/>
          </a:p>
          <a:p>
            <a:pPr>
              <a:buNone/>
            </a:pPr>
            <a:r>
              <a:rPr lang="pt-BR" dirty="0" smtClean="0"/>
              <a:t>		Art. 9º</a:t>
            </a:r>
          </a:p>
          <a:p>
            <a:pPr algn="just"/>
            <a:r>
              <a:rPr lang="pt-BR" dirty="0" smtClean="0"/>
              <a:t>§ 4o - Até o final dos meses de maio, setembro e fevereiro, o Poder Executivo demonstrará e avaliará o cumprimento das metas fiscais de cada quadrimestre, em audiência pública na comissão referida no § 1o do art. 166 da Constituição ou equivalente nas Casas Legislativas estaduais e municipais. </a:t>
            </a:r>
          </a:p>
          <a:p>
            <a:pPr algn="just"/>
            <a:endParaRPr lang="pt-BR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Repasses de duodécimo em 2024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7224" y="1214422"/>
            <a:ext cx="7772400" cy="5286412"/>
          </a:xfrm>
        </p:spPr>
        <p:txBody>
          <a:bodyPr>
            <a:normAutofit fontScale="55000" lnSpcReduction="20000"/>
          </a:bodyPr>
          <a:lstStyle/>
          <a:p>
            <a:r>
              <a:rPr lang="pt-BR" b="1" u="sng" dirty="0" smtClean="0"/>
              <a:t>MÊS	                		RECEBIDO	                         PREVISTO</a:t>
            </a:r>
          </a:p>
          <a:p>
            <a:r>
              <a:rPr lang="pt-BR" sz="1600" b="1" u="sng" dirty="0" smtClean="0"/>
              <a:t>Antecipação de Duodécimo 		</a:t>
            </a:r>
            <a:r>
              <a:rPr lang="pt-BR" sz="3200" b="1" u="sng" dirty="0" smtClean="0">
                <a:solidFill>
                  <a:srgbClr val="FF0000"/>
                </a:solidFill>
              </a:rPr>
              <a:t>R$     467.519,39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Janeiro	      	R$    			R$  387.121,68   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Fevereiro	      	R$     306.723,97		R</a:t>
            </a:r>
            <a:r>
              <a:rPr lang="pt-BR" sz="3200" b="1" u="sng" dirty="0">
                <a:solidFill>
                  <a:srgbClr val="FF0000"/>
                </a:solidFill>
              </a:rPr>
              <a:t>$ </a:t>
            </a:r>
            <a:r>
              <a:rPr lang="pt-BR" sz="3200" b="1" u="sng" dirty="0" smtClean="0">
                <a:solidFill>
                  <a:srgbClr val="FF0000"/>
                </a:solidFill>
              </a:rPr>
              <a:t> 387.121,68  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Março	       	R$     387.121,68		R$  387.121,68   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Abril	                         	R$     387.121,68</a:t>
            </a:r>
            <a:r>
              <a:rPr lang="pt-BR" sz="3200" b="1" u="sng" dirty="0" smtClean="0"/>
              <a:t>	 	</a:t>
            </a:r>
            <a:r>
              <a:rPr lang="pt-BR" sz="3200" b="1" u="sng" dirty="0" smtClean="0">
                <a:solidFill>
                  <a:srgbClr val="FF0000"/>
                </a:solidFill>
              </a:rPr>
              <a:t>R$  387.121,68    </a:t>
            </a:r>
          </a:p>
          <a:p>
            <a:r>
              <a:rPr lang="pt-BR" sz="3200" u="sng" dirty="0" smtClean="0"/>
              <a:t>Maio	          	      	R$     		 	R$  </a:t>
            </a:r>
            <a:r>
              <a:rPr lang="pt-BR" sz="3200" b="1" u="sng" dirty="0" smtClean="0"/>
              <a:t>387.121,68</a:t>
            </a:r>
            <a:r>
              <a:rPr lang="pt-BR" sz="3200" u="sng" dirty="0" smtClean="0"/>
              <a:t>   </a:t>
            </a:r>
          </a:p>
          <a:p>
            <a:r>
              <a:rPr lang="pt-BR" sz="3200" u="sng" dirty="0"/>
              <a:t>J</a:t>
            </a:r>
            <a:r>
              <a:rPr lang="pt-BR" sz="3200" u="sng" dirty="0" smtClean="0"/>
              <a:t>unho	       	R$     		 	R</a:t>
            </a:r>
            <a:r>
              <a:rPr lang="pt-BR" sz="3200" u="sng" dirty="0"/>
              <a:t>$ </a:t>
            </a:r>
            <a:r>
              <a:rPr lang="pt-BR" sz="3200" u="sng" dirty="0" smtClean="0"/>
              <a:t> </a:t>
            </a:r>
            <a:r>
              <a:rPr lang="pt-BR" sz="3200" b="1" u="sng" dirty="0" smtClean="0"/>
              <a:t>387.121,68 </a:t>
            </a:r>
            <a:r>
              <a:rPr lang="pt-BR" sz="3200" u="sng" dirty="0" smtClean="0"/>
              <a:t> </a:t>
            </a:r>
            <a:endParaRPr lang="pt-BR" sz="3200" u="sng" dirty="0"/>
          </a:p>
          <a:p>
            <a:r>
              <a:rPr lang="pt-BR" sz="3200" u="sng" dirty="0" smtClean="0"/>
              <a:t>Julho	                           	R$     		 	R$  </a:t>
            </a:r>
            <a:r>
              <a:rPr lang="pt-BR" sz="3200" b="1" u="sng" dirty="0" smtClean="0"/>
              <a:t>387.121,68 </a:t>
            </a:r>
            <a:endParaRPr lang="pt-BR" sz="3200" u="sng" dirty="0" smtClean="0"/>
          </a:p>
          <a:p>
            <a:r>
              <a:rPr lang="pt-BR" sz="3200" u="sng" dirty="0" smtClean="0"/>
              <a:t>Agosto	       	R$     		 	R$  </a:t>
            </a:r>
            <a:r>
              <a:rPr lang="pt-BR" sz="3200" b="1" u="sng" dirty="0" smtClean="0"/>
              <a:t>387.121,68 </a:t>
            </a:r>
          </a:p>
          <a:p>
            <a:r>
              <a:rPr lang="pt-BR" sz="3200" u="sng" dirty="0" smtClean="0"/>
              <a:t>Setembro	       	R$ 			R$  </a:t>
            </a:r>
            <a:r>
              <a:rPr lang="pt-BR" sz="3200" b="1" u="sng" dirty="0" smtClean="0"/>
              <a:t>387.121,68 </a:t>
            </a:r>
          </a:p>
          <a:p>
            <a:r>
              <a:rPr lang="pt-BR" sz="3200" u="sng" dirty="0" smtClean="0"/>
              <a:t>Outubro	       	R$ 			R$  </a:t>
            </a:r>
            <a:r>
              <a:rPr lang="pt-BR" sz="3200" b="1" u="sng" dirty="0" smtClean="0"/>
              <a:t>387.121,68 </a:t>
            </a:r>
          </a:p>
          <a:p>
            <a:r>
              <a:rPr lang="pt-BR" sz="3200" u="sng" dirty="0" smtClean="0"/>
              <a:t>Novembro                	R$ 			R$  </a:t>
            </a:r>
            <a:r>
              <a:rPr lang="pt-BR" sz="3200" b="1" u="sng" dirty="0"/>
              <a:t>387.121,68 </a:t>
            </a:r>
            <a:endParaRPr lang="pt-BR" sz="3200" u="sng" dirty="0"/>
          </a:p>
          <a:p>
            <a:r>
              <a:rPr lang="pt-BR" sz="3200" u="sng" dirty="0" smtClean="0"/>
              <a:t>Dezembro		R$ 			R$  </a:t>
            </a:r>
            <a:r>
              <a:rPr lang="pt-BR" sz="3200" b="1" u="sng" dirty="0" smtClean="0"/>
              <a:t>387.121,68 </a:t>
            </a:r>
            <a:r>
              <a:rPr lang="pt-BR" sz="3200" b="1" u="sng" dirty="0"/>
              <a:t>TOTAL                        </a:t>
            </a:r>
            <a:r>
              <a:rPr lang="pt-BR" sz="3200" b="1" u="sng" dirty="0" smtClean="0"/>
              <a:t>	</a:t>
            </a:r>
            <a:r>
              <a:rPr lang="pt-BR" sz="3200" b="1" u="sng" dirty="0" smtClean="0">
                <a:solidFill>
                  <a:srgbClr val="FF0000"/>
                </a:solidFill>
              </a:rPr>
              <a:t>R$   1.548.486,72                   	R$    1.548.486,72</a:t>
            </a:r>
          </a:p>
          <a:p>
            <a:r>
              <a:rPr lang="pt-BR" b="1" u="sng" dirty="0" err="1" smtClean="0"/>
              <a:t>Fonte:Balancete</a:t>
            </a:r>
            <a:r>
              <a:rPr lang="pt-BR" b="1" u="sng" dirty="0" smtClean="0"/>
              <a:t> de verificação 451 e conta  44629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76672"/>
          </a:xfrm>
        </p:spPr>
        <p:txBody>
          <a:bodyPr>
            <a:noAutofit/>
          </a:bodyPr>
          <a:lstStyle/>
          <a:p>
            <a:pPr algn="ctr"/>
            <a:r>
              <a:rPr lang="pt-BR" sz="3400" u="sng" dirty="0" smtClean="0"/>
              <a:t>Despesas Fixas de Jan a abr.</a:t>
            </a:r>
            <a:endParaRPr lang="pt-BR" sz="3400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575048" y="908720"/>
            <a:ext cx="8568952" cy="612068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pt-BR" sz="2700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Contratos mensais........................ ....R$     35.804,31</a:t>
            </a:r>
          </a:p>
          <a:p>
            <a:pPr>
              <a:buNone/>
            </a:pPr>
            <a:endParaRPr lang="pt-BR" sz="2700" dirty="0"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2700" dirty="0">
                <a:solidFill>
                  <a:srgbClr val="FF0000"/>
                </a:solidFill>
                <a:ea typeface="Arial Unicode MS" panose="020B0604020202020204" pitchFamily="34" charset="-128"/>
                <a:cs typeface="Calibri" panose="020F0502020204030204" pitchFamily="34" charset="0"/>
              </a:rPr>
              <a:t> </a:t>
            </a:r>
            <a:r>
              <a:rPr lang="pt-BR" sz="2700" dirty="0" smtClean="0">
                <a:solidFill>
                  <a:srgbClr val="FF0000"/>
                </a:solidFill>
                <a:ea typeface="Arial Unicode MS" panose="020B0604020202020204" pitchFamily="34" charset="-128"/>
                <a:cs typeface="Calibri" panose="020F0502020204030204" pitchFamily="34" charset="0"/>
              </a:rPr>
              <a:t>  </a:t>
            </a:r>
            <a:r>
              <a:rPr lang="pt-BR" sz="2700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Delta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– Programa Folha/Contabilidade R$      15.986,02</a:t>
            </a:r>
          </a:p>
          <a:p>
            <a:pPr>
              <a:buNone/>
            </a:pP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</a:t>
            </a:r>
            <a:r>
              <a:rPr lang="pt-BR" sz="27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Skala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Impressoras	</a:t>
            </a:r>
            <a:r>
              <a:rPr lang="pt-BR" sz="2700" dirty="0">
                <a:ea typeface="Arial Unicode MS" panose="020B0604020202020204" pitchFamily="34" charset="-128"/>
                <a:cs typeface="Arial" panose="020B0604020202020204" pitchFamily="34" charset="0"/>
              </a:rPr>
              <a:t>	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	 R$           4.560,00</a:t>
            </a:r>
          </a:p>
          <a:p>
            <a:pPr>
              <a:buNone/>
            </a:pPr>
            <a:r>
              <a:rPr lang="pt-BR" sz="2700" dirty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</a:t>
            </a:r>
            <a:r>
              <a:rPr lang="pt-BR" sz="27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Tecmidiaweb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– Internet		 	R$                 651,70</a:t>
            </a:r>
          </a:p>
          <a:p>
            <a:pPr>
              <a:buNone/>
            </a:pP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ACVERC		   	 	</a:t>
            </a:r>
            <a:r>
              <a:rPr lang="pt-BR" sz="2700" dirty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	R$            1.500,00</a:t>
            </a:r>
            <a:endParaRPr lang="pt-BR" sz="2700" b="1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</a:t>
            </a:r>
            <a:r>
              <a:rPr lang="pt-BR" sz="2700" b="1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Visibs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					R$         10.406,59</a:t>
            </a:r>
          </a:p>
          <a:p>
            <a:pPr>
              <a:buNone/>
            </a:pP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</a:t>
            </a:r>
            <a:r>
              <a:rPr lang="pt-BR" sz="2700" b="1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Kosmann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					R$           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2.700,00</a:t>
            </a:r>
          </a:p>
          <a:p>
            <a:pPr>
              <a:buNone/>
            </a:pPr>
            <a:r>
              <a:rPr lang="pt-BR" sz="2700" b="1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700" b="1" smtClean="0">
                <a:ea typeface="Arial Unicode MS" panose="020B0604020202020204" pitchFamily="34" charset="-128"/>
                <a:cs typeface="Arial" panose="020B0604020202020204" pitchFamily="34" charset="0"/>
              </a:rPr>
              <a:t>  Pro Vale					R$           1.878,38</a:t>
            </a:r>
          </a:p>
          <a:p>
            <a:pPr>
              <a:buNone/>
            </a:pPr>
            <a:r>
              <a:rPr lang="pt-BR" sz="2700" b="1" smtClean="0">
                <a:ea typeface="Arial Unicode MS" panose="020B0604020202020204" pitchFamily="34" charset="-128"/>
                <a:cs typeface="Calibri" panose="020F0502020204030204" pitchFamily="34" charset="0"/>
              </a:rPr>
              <a:t>Fonte</a:t>
            </a:r>
            <a:r>
              <a:rPr lang="pt-BR" sz="2700" b="1" dirty="0">
                <a:ea typeface="Arial Unicode MS" panose="020B0604020202020204" pitchFamily="34" charset="-128"/>
                <a:cs typeface="Calibri" panose="020F0502020204030204" pitchFamily="34" charset="0"/>
              </a:rPr>
              <a:t>: Relatório de pagamento </a:t>
            </a:r>
            <a:r>
              <a:rPr lang="pt-BR" sz="2700" b="1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por </a:t>
            </a:r>
            <a:r>
              <a:rPr lang="pt-BR" sz="2700" b="1" dirty="0">
                <a:ea typeface="Arial Unicode MS" panose="020B0604020202020204" pitchFamily="34" charset="-128"/>
                <a:cs typeface="Calibri" panose="020F0502020204030204" pitchFamily="34" charset="0"/>
              </a:rPr>
              <a:t>fonte no </a:t>
            </a:r>
            <a:r>
              <a:rPr lang="pt-BR" sz="2700" b="1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período</a:t>
            </a:r>
            <a:endParaRPr lang="pt-BR" sz="2700" b="1" dirty="0"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5294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Despesas Fixas de Jan a Abr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8662" y="1214422"/>
            <a:ext cx="7772400" cy="52864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Contratos mensais .......................................	R$            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/>
              <a:t>35.804,31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pt-BR" dirty="0" smtClean="0"/>
              <a:t>Folha de Pagamento com encargos...............	R$          648.049,52</a:t>
            </a:r>
          </a:p>
          <a:p>
            <a:pPr>
              <a:buNone/>
            </a:pPr>
            <a:r>
              <a:rPr lang="pt-BR" dirty="0" smtClean="0"/>
              <a:t>Água.............................................................	R$                   408,71</a:t>
            </a:r>
          </a:p>
          <a:p>
            <a:pPr>
              <a:buNone/>
            </a:pPr>
            <a:r>
              <a:rPr lang="pt-BR" dirty="0" smtClean="0"/>
              <a:t>Luz................................................................	R$               6.852,71</a:t>
            </a:r>
          </a:p>
          <a:p>
            <a:pPr>
              <a:buNone/>
            </a:pPr>
            <a:r>
              <a:rPr lang="pt-BR" dirty="0" smtClean="0"/>
              <a:t>Telefone........................................................	R$               1.704,43</a:t>
            </a:r>
          </a:p>
          <a:p>
            <a:pPr>
              <a:buNone/>
            </a:pPr>
            <a:r>
              <a:rPr lang="pt-BR" dirty="0" smtClean="0"/>
              <a:t>Provedor de Internet.....................................	R$                  388,00</a:t>
            </a:r>
          </a:p>
          <a:p>
            <a:pPr>
              <a:buNone/>
            </a:pPr>
            <a:r>
              <a:rPr lang="pt-BR" dirty="0" smtClean="0"/>
              <a:t>Diárias..........................................................	R$           116.093,80</a:t>
            </a:r>
          </a:p>
          <a:p>
            <a:pPr>
              <a:buNone/>
            </a:pPr>
            <a:r>
              <a:rPr lang="pt-BR" dirty="0" smtClean="0"/>
              <a:t>Outras despesas............................................	R$           260.338,96</a:t>
            </a:r>
            <a:endParaRPr lang="pt-B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b="1" dirty="0" smtClean="0"/>
              <a:t>TOTAL PAGO........................................... 	R$     1.069.640,44</a:t>
            </a:r>
          </a:p>
          <a:p>
            <a:pPr>
              <a:buNone/>
            </a:pPr>
            <a:r>
              <a:rPr lang="pt-BR" b="1" dirty="0" smtClean="0"/>
              <a:t>EMPENHOS EM ABERTO..........................	R$         114.194,55</a:t>
            </a:r>
          </a:p>
          <a:p>
            <a:pPr>
              <a:buNone/>
            </a:pPr>
            <a:r>
              <a:rPr lang="pt-BR" b="1" dirty="0" smtClean="0"/>
              <a:t>TOTAL EMPENHADO...............................	R$     1.183.834,99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Fonte: Relatório de pagamento por fonte no período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pt-BR" u="sng" dirty="0" smtClean="0"/>
              <a:t>Balanço Financeiro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179512" y="980728"/>
            <a:ext cx="8964488" cy="587727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sz="2400" dirty="0" smtClean="0"/>
              <a:t>RECEITA ORÇAMENTÁRIA</a:t>
            </a:r>
          </a:p>
          <a:p>
            <a:r>
              <a:rPr lang="pt-BR" sz="2400" dirty="0" smtClean="0"/>
              <a:t>TRANSF. FINAN.RECEBIDA	R$  1.548.486,72</a:t>
            </a:r>
          </a:p>
          <a:p>
            <a:r>
              <a:rPr lang="pt-BR" sz="2400" dirty="0" smtClean="0"/>
              <a:t>RECEBIMENTO EXTRA		R$  2.979.161,08</a:t>
            </a:r>
          </a:p>
          <a:p>
            <a:r>
              <a:rPr lang="pt-BR" sz="2400" dirty="0" smtClean="0"/>
              <a:t>SALDO EXERCÍCIO ANTERIOR 	R$      597.373,15 </a:t>
            </a:r>
          </a:p>
          <a:p>
            <a:pPr lvl="8"/>
            <a:r>
              <a:rPr lang="pt-BR" sz="1000" dirty="0" smtClean="0"/>
              <a:t>                                                                                                  		 </a:t>
            </a:r>
            <a:r>
              <a:rPr lang="pt-BR" sz="2400" b="1" dirty="0" smtClean="0"/>
              <a:t>R$ 5.125.020,95</a:t>
            </a:r>
          </a:p>
          <a:p>
            <a:r>
              <a:rPr lang="pt-BR" sz="2400" dirty="0" smtClean="0"/>
              <a:t>DESPESA ORÇAMENTÁRIA	</a:t>
            </a:r>
          </a:p>
          <a:p>
            <a:r>
              <a:rPr lang="pt-BR" sz="2400" dirty="0" smtClean="0"/>
              <a:t>DESPESA ORDINÁRIA     		R$   1.253.744,71</a:t>
            </a:r>
          </a:p>
          <a:p>
            <a:r>
              <a:rPr lang="pt-BR" sz="2400" dirty="0" smtClean="0"/>
              <a:t>TRANSF. FINAN. CONCEDIDA	R$                 0,00</a:t>
            </a:r>
          </a:p>
          <a:p>
            <a:r>
              <a:rPr lang="pt-BR" sz="2400" dirty="0" smtClean="0"/>
              <a:t>PAGAMENTOS EXTRA		R$    3.320.189,05</a:t>
            </a:r>
          </a:p>
          <a:p>
            <a:r>
              <a:rPr lang="pt-BR" sz="2400" dirty="0" smtClean="0"/>
              <a:t>SALDO EM 30/04/2024		R$        551.087,19</a:t>
            </a:r>
            <a:r>
              <a:rPr lang="pt-BR" sz="2400" dirty="0"/>
              <a:t>						</a:t>
            </a:r>
            <a:r>
              <a:rPr lang="pt-BR" sz="2400" dirty="0" smtClean="0"/>
              <a:t>		              </a:t>
            </a:r>
            <a:r>
              <a:rPr lang="pt-BR" sz="2400" b="1" dirty="0" smtClean="0"/>
              <a:t>R</a:t>
            </a:r>
            <a:r>
              <a:rPr lang="pt-BR" sz="2400" b="1" dirty="0"/>
              <a:t>$ </a:t>
            </a:r>
            <a:r>
              <a:rPr lang="pt-BR" sz="2400" b="1" dirty="0" smtClean="0"/>
              <a:t>5.125.020,95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530201744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u="sng" dirty="0" smtClean="0"/>
              <a:t>Restos a pagar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857224" y="1500174"/>
            <a:ext cx="7772400" cy="46434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smtClean="0"/>
              <a:t>Anos anteriores R$ 31.959,11:</a:t>
            </a:r>
          </a:p>
          <a:p>
            <a:r>
              <a:rPr lang="pt-BR" b="1" u="sng" dirty="0" smtClean="0"/>
              <a:t>Processados 2021			R$   3.553,21</a:t>
            </a:r>
          </a:p>
          <a:p>
            <a:r>
              <a:rPr lang="pt-BR" b="1" u="sng" dirty="0" smtClean="0"/>
              <a:t>Não Processados 2022		R$ 17.765,90</a:t>
            </a:r>
          </a:p>
          <a:p>
            <a:r>
              <a:rPr lang="pt-BR" b="1" u="sng" dirty="0" smtClean="0"/>
              <a:t>Não Processados 2023		</a:t>
            </a:r>
            <a:r>
              <a:rPr lang="pt-BR" sz="2900" b="1" u="sng" dirty="0" smtClean="0"/>
              <a:t>R$ 10.640,00</a:t>
            </a:r>
          </a:p>
          <a:p>
            <a:pPr marL="0" indent="0">
              <a:buNone/>
            </a:pPr>
            <a:endParaRPr lang="pt-BR" b="1" u="sng" dirty="0" smtClean="0"/>
          </a:p>
          <a:p>
            <a:endParaRPr lang="pt-BR" sz="2400" b="1" u="sng" dirty="0" smtClean="0"/>
          </a:p>
          <a:p>
            <a:r>
              <a:rPr lang="pt-BR" sz="1500" dirty="0" smtClean="0"/>
              <a:t>Fonte modelo 14-RGF</a:t>
            </a:r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3158442648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Divulgado Diariamente no site da Câmara Municipal de Vereadores de São Jerônimo no seguinte link:      </a:t>
            </a:r>
          </a:p>
          <a:p>
            <a:r>
              <a:rPr lang="pt-BR" dirty="0">
                <a:hlinkClick r:id="rId2"/>
              </a:rPr>
              <a:t>https://e-gov.betha.com.br/transparencia/01037-156/con_despesas_diarias_passagens_por_credor.faces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A Câmara Municipal de Vereadores de São Jerônimo esclarece que todas as despesas estão em tempo real disponibilizados no site da Câmara, mostrando transparência dos dados informados. Também agradecemos a presença e a participação de todos.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2802</TotalTime>
  <Words>177</Words>
  <Application>Microsoft Office PowerPoint</Application>
  <PresentationFormat>Apresentação na tela (4:3)</PresentationFormat>
  <Paragraphs>72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Metrô</vt:lpstr>
      <vt:lpstr>Câmara Municipal de Vereadores São Jerônimo Audiência Pública 1º quadrimestre 2024</vt:lpstr>
      <vt:lpstr>Base Legal Audiência Pública</vt:lpstr>
      <vt:lpstr>Repasses de duodécimo em 2024</vt:lpstr>
      <vt:lpstr>Despesas Fixas de Jan a abr.</vt:lpstr>
      <vt:lpstr>Despesas Fixas de Jan a Abr</vt:lpstr>
      <vt:lpstr>Balanço Financeiro</vt:lpstr>
      <vt:lpstr>Restos a pagar </vt:lpstr>
      <vt:lpstr>Diárias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Municipal de Vereadores São Jerônimo</dc:title>
  <dc:creator>Camara</dc:creator>
  <cp:lastModifiedBy>elis</cp:lastModifiedBy>
  <cp:revision>225</cp:revision>
  <cp:lastPrinted>2024-05-27T12:59:16Z</cp:lastPrinted>
  <dcterms:created xsi:type="dcterms:W3CDTF">2016-01-29T17:44:06Z</dcterms:created>
  <dcterms:modified xsi:type="dcterms:W3CDTF">2024-05-27T13:00:44Z</dcterms:modified>
</cp:coreProperties>
</file>