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1"/>
  </p:notesMasterIdLst>
  <p:handoutMasterIdLst>
    <p:handoutMasterId r:id="rId12"/>
  </p:handoutMasterIdLst>
  <p:sldIdLst>
    <p:sldId id="256" r:id="rId2"/>
    <p:sldId id="263" r:id="rId3"/>
    <p:sldId id="257" r:id="rId4"/>
    <p:sldId id="285" r:id="rId5"/>
    <p:sldId id="280" r:id="rId6"/>
    <p:sldId id="286" r:id="rId7"/>
    <p:sldId id="287" r:id="rId8"/>
    <p:sldId id="283" r:id="rId9"/>
    <p:sldId id="274" r:id="rId10"/>
  </p:sldIdLst>
  <p:sldSz cx="9144000" cy="6858000" type="screen4x3"/>
  <p:notesSz cx="6797675" cy="9872663"/>
  <p:photoAlbum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46400" cy="49410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49688" y="2"/>
            <a:ext cx="2946400" cy="49410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CF95BA-14E7-46CC-A0BC-EA2B77F9C656}" type="datetimeFigureOut">
              <a:rPr lang="pt-BR" smtClean="0"/>
              <a:t>24/09/2024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2" y="9376980"/>
            <a:ext cx="2946400" cy="49410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49688" y="9376980"/>
            <a:ext cx="2946400" cy="49410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30DF5C-38D7-442D-8743-0DC2B1E95A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757419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49688" y="2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19DF3C-6097-4A9B-B8F6-16610639B922}" type="datetimeFigureOut">
              <a:rPr lang="pt-BR" smtClean="0"/>
              <a:t>24/09/2024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39775"/>
            <a:ext cx="493712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452" y="4689475"/>
            <a:ext cx="5438775" cy="44434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2" y="9377363"/>
            <a:ext cx="2946400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49688" y="9377363"/>
            <a:ext cx="2946400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DB97B8-74F1-49D4-A9EF-0A23A6482DB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206603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F67944-52C3-4B2B-894C-502D4C5D9603}" type="slidenum">
              <a:rPr lang="pt-BR" smtClean="0"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446430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90E50-7B8E-4CDD-881B-5A57E5E0F8F6}" type="datetimeFigureOut">
              <a:rPr lang="pt-BR" smtClean="0"/>
              <a:pPr/>
              <a:t>24/09/2024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5AA217-FEC8-461F-8C69-6925D3BFD342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32" name="Retângulo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tângulo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tângulo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tângulo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tângulo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56" name="Retângulo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tângulo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tângulo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tângulo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ransition>
    <p:push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90E50-7B8E-4CDD-881B-5A57E5E0F8F6}" type="datetimeFigureOut">
              <a:rPr lang="pt-BR" smtClean="0"/>
              <a:pPr/>
              <a:t>24/09/2024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5AA217-FEC8-461F-8C69-6925D3BFD34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>
    <p:push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90E50-7B8E-4CDD-881B-5A57E5E0F8F6}" type="datetimeFigureOut">
              <a:rPr lang="pt-BR" smtClean="0"/>
              <a:pPr/>
              <a:t>24/09/2024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5AA217-FEC8-461F-8C69-6925D3BFD34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>
    <p:push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90E50-7B8E-4CDD-881B-5A57E5E0F8F6}" type="datetimeFigureOut">
              <a:rPr lang="pt-BR" smtClean="0"/>
              <a:pPr/>
              <a:t>24/09/2024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5AA217-FEC8-461F-8C69-6925D3BFD34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>
    <p:push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orma livre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orma livre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orma livre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orma livre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orma livre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orma livre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orma livre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orma livre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orma livre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orma livre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orma livre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orma livre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orma livre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orma livre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orma livre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90E50-7B8E-4CDD-881B-5A57E5E0F8F6}" type="datetimeFigureOut">
              <a:rPr lang="pt-BR" smtClean="0"/>
              <a:pPr/>
              <a:t>24/09/2024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5AA217-FEC8-461F-8C69-6925D3BFD342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7" name="Retângulo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tângulo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tângulo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tângulo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ransition>
    <p:push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90E50-7B8E-4CDD-881B-5A57E5E0F8F6}" type="datetimeFigureOut">
              <a:rPr lang="pt-BR" smtClean="0"/>
              <a:pPr/>
              <a:t>24/09/2024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5AA217-FEC8-461F-8C69-6925D3BFD34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>
    <p:push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tângulo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90E50-7B8E-4CDD-881B-5A57E5E0F8F6}" type="datetimeFigureOut">
              <a:rPr lang="pt-BR" smtClean="0"/>
              <a:pPr/>
              <a:t>24/09/2024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5AA217-FEC8-461F-8C69-6925D3BFD342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6" name="Retângulo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tângulo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tângulo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tângulo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tângulo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tângulo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tângulo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tângulo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tângulo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ransition>
    <p:push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90E50-7B8E-4CDD-881B-5A57E5E0F8F6}" type="datetimeFigureOut">
              <a:rPr lang="pt-BR" smtClean="0"/>
              <a:pPr/>
              <a:t>24/09/2024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5AA217-FEC8-461F-8C69-6925D3BFD34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>
    <p:push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90E50-7B8E-4CDD-881B-5A57E5E0F8F6}" type="datetimeFigureOut">
              <a:rPr lang="pt-BR" smtClean="0"/>
              <a:pPr/>
              <a:t>24/09/2024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5AA217-FEC8-461F-8C69-6925D3BFD34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>
    <p:push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90E50-7B8E-4CDD-881B-5A57E5E0F8F6}" type="datetimeFigureOut">
              <a:rPr lang="pt-BR" smtClean="0"/>
              <a:pPr/>
              <a:t>24/09/2024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5AA217-FEC8-461F-8C69-6925D3BFD34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>
    <p:push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Conector reto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upo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Conector reto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ector reto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ector reto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t-BR" smtClean="0"/>
              <a:t>Clique no ícone para adicionar uma imagem</a:t>
            </a:r>
            <a:endParaRPr kumimoji="0"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grpSp>
        <p:nvGrpSpPr>
          <p:cNvPr id="14" name="Grupo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Conector reto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onector reto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onector reto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upo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Conector reto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ector reto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Conector reto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1B890E50-7B8E-4CDD-881B-5A57E5E0F8F6}" type="datetimeFigureOut">
              <a:rPr lang="pt-BR" smtClean="0"/>
              <a:pPr/>
              <a:t>24/09/2024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E95AA217-FEC8-461F-8C69-6925D3BFD34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>
    <p:push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tângulo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tângulo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tângulo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tângulo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1B890E50-7B8E-4CDD-881B-5A57E5E0F8F6}" type="datetimeFigureOut">
              <a:rPr lang="pt-BR" smtClean="0"/>
              <a:pPr/>
              <a:t>24/09/2024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E95AA217-FEC8-461F-8C69-6925D3BFD34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>
    <p:push dir="d"/>
  </p:transition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cmsaojeronimo.cittaweb.com.br/citta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hidden">
          <a:xfrm>
            <a:off x="2857488" y="781750"/>
            <a:ext cx="2857520" cy="307318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pt-BR" sz="3500" dirty="0" smtClean="0"/>
              <a:t>Câmara Municipal de Vereadores </a:t>
            </a:r>
            <a:r>
              <a:rPr lang="pt-BR" dirty="0" smtClean="0"/>
              <a:t>São Jerônimo</a:t>
            </a:r>
            <a:br>
              <a:rPr lang="pt-BR" dirty="0" smtClean="0"/>
            </a:br>
            <a:r>
              <a:rPr lang="pt-BR" sz="2500" dirty="0" smtClean="0"/>
              <a:t>Audiência Pública </a:t>
            </a:r>
            <a:r>
              <a:rPr lang="pt-BR" sz="2500" dirty="0" smtClean="0"/>
              <a:t>2º </a:t>
            </a:r>
            <a:r>
              <a:rPr lang="pt-BR" sz="2500" dirty="0" smtClean="0"/>
              <a:t>quadrimestre 2024</a:t>
            </a:r>
            <a:endParaRPr lang="pt-BR" sz="2500" dirty="0"/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Base Legal Audiência Pública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pt-BR" dirty="0" smtClean="0"/>
              <a:t>A Lei de Responsabilidade Fiscal estabeleceu no § 4o , do art.9o , a obrigatoriedade de os Municípios realizarem audiências públicas, na Câmara Municipal, na Comissão de Orçamento e Finanças, para demonstrarem e avaliarem o cumprimento das metas fiscais estabelecidas na Lei de Diretrizes Orçamentárias. </a:t>
            </a:r>
          </a:p>
          <a:p>
            <a:pPr algn="just"/>
            <a:endParaRPr lang="pt-BR" dirty="0" smtClean="0"/>
          </a:p>
          <a:p>
            <a:pPr>
              <a:buNone/>
            </a:pPr>
            <a:r>
              <a:rPr lang="pt-BR" dirty="0" smtClean="0"/>
              <a:t>		Art. 9º</a:t>
            </a:r>
          </a:p>
          <a:p>
            <a:pPr algn="just"/>
            <a:r>
              <a:rPr lang="pt-BR" dirty="0" smtClean="0"/>
              <a:t>§ 4o - Até o final dos meses de maio, setembro e fevereiro, o Poder Executivo demonstrará e avaliará o cumprimento das metas fiscais de cada quadrimestre, em audiência pública na comissão referida no § 1o do art. 166 da Constituição ou equivalente nas Casas Legislativas estaduais e municipais. </a:t>
            </a:r>
          </a:p>
          <a:p>
            <a:pPr algn="just"/>
            <a:endParaRPr lang="pt-BR" dirty="0" smtClean="0"/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Repasses de duodécimo em 2024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57224" y="1214422"/>
            <a:ext cx="7772400" cy="5286412"/>
          </a:xfrm>
        </p:spPr>
        <p:txBody>
          <a:bodyPr>
            <a:normAutofit fontScale="55000" lnSpcReduction="20000"/>
          </a:bodyPr>
          <a:lstStyle/>
          <a:p>
            <a:r>
              <a:rPr lang="pt-BR" b="1" u="sng" dirty="0" smtClean="0"/>
              <a:t>MÊS	                		RECEBIDO	                         PREVISTO</a:t>
            </a:r>
          </a:p>
          <a:p>
            <a:r>
              <a:rPr lang="pt-BR" sz="1600" b="1" u="sng" dirty="0" smtClean="0"/>
              <a:t>Antecipação de Duodécimo 		</a:t>
            </a:r>
            <a:r>
              <a:rPr lang="pt-BR" sz="3200" b="1" u="sng" dirty="0" smtClean="0">
                <a:solidFill>
                  <a:srgbClr val="FF0000"/>
                </a:solidFill>
              </a:rPr>
              <a:t>R$     467.519,39</a:t>
            </a:r>
          </a:p>
          <a:p>
            <a:r>
              <a:rPr lang="pt-BR" sz="3200" b="1" u="sng" dirty="0" smtClean="0">
                <a:solidFill>
                  <a:srgbClr val="FF0000"/>
                </a:solidFill>
              </a:rPr>
              <a:t>Janeiro	      	R$    			R$  387.121,68   </a:t>
            </a:r>
          </a:p>
          <a:p>
            <a:r>
              <a:rPr lang="pt-BR" sz="3200" b="1" u="sng" dirty="0" smtClean="0">
                <a:solidFill>
                  <a:srgbClr val="FF0000"/>
                </a:solidFill>
              </a:rPr>
              <a:t>Fevereiro	      	R$     306.723,97		R</a:t>
            </a:r>
            <a:r>
              <a:rPr lang="pt-BR" sz="3200" b="1" u="sng" dirty="0">
                <a:solidFill>
                  <a:srgbClr val="FF0000"/>
                </a:solidFill>
              </a:rPr>
              <a:t>$ </a:t>
            </a:r>
            <a:r>
              <a:rPr lang="pt-BR" sz="3200" b="1" u="sng" dirty="0" smtClean="0">
                <a:solidFill>
                  <a:srgbClr val="FF0000"/>
                </a:solidFill>
              </a:rPr>
              <a:t> 387.121,68  </a:t>
            </a:r>
          </a:p>
          <a:p>
            <a:r>
              <a:rPr lang="pt-BR" sz="3200" b="1" u="sng" dirty="0" smtClean="0">
                <a:solidFill>
                  <a:srgbClr val="FF0000"/>
                </a:solidFill>
              </a:rPr>
              <a:t>Março	       	R$     387.121,68		R$  387.121,68   </a:t>
            </a:r>
          </a:p>
          <a:p>
            <a:r>
              <a:rPr lang="pt-BR" sz="3200" b="1" u="sng" dirty="0" smtClean="0">
                <a:solidFill>
                  <a:srgbClr val="FF0000"/>
                </a:solidFill>
              </a:rPr>
              <a:t>Abril	                         	R$     387.121,68</a:t>
            </a:r>
            <a:r>
              <a:rPr lang="pt-BR" sz="3200" b="1" u="sng" dirty="0" smtClean="0"/>
              <a:t>	 	</a:t>
            </a:r>
            <a:r>
              <a:rPr lang="pt-BR" sz="3200" b="1" u="sng" dirty="0" smtClean="0">
                <a:solidFill>
                  <a:srgbClr val="FF0000"/>
                </a:solidFill>
              </a:rPr>
              <a:t>R$  387.121,68    </a:t>
            </a:r>
          </a:p>
          <a:p>
            <a:r>
              <a:rPr lang="pt-BR" sz="3200" u="sng" dirty="0" smtClean="0">
                <a:solidFill>
                  <a:srgbClr val="FF0000"/>
                </a:solidFill>
              </a:rPr>
              <a:t>Maio	          	      	R$     </a:t>
            </a:r>
            <a:r>
              <a:rPr lang="pt-BR" sz="3200" u="sng" dirty="0" smtClean="0">
                <a:solidFill>
                  <a:srgbClr val="FF0000"/>
                </a:solidFill>
              </a:rPr>
              <a:t>387.121,68</a:t>
            </a:r>
            <a:r>
              <a:rPr lang="pt-BR" sz="3200" u="sng" dirty="0" smtClean="0">
                <a:solidFill>
                  <a:srgbClr val="FF0000"/>
                </a:solidFill>
              </a:rPr>
              <a:t>	 	R$  </a:t>
            </a:r>
            <a:r>
              <a:rPr lang="pt-BR" sz="3200" b="1" u="sng" dirty="0" smtClean="0">
                <a:solidFill>
                  <a:srgbClr val="FF0000"/>
                </a:solidFill>
              </a:rPr>
              <a:t>387.121,68</a:t>
            </a:r>
            <a:r>
              <a:rPr lang="pt-BR" sz="3200" u="sng" dirty="0" smtClean="0">
                <a:solidFill>
                  <a:srgbClr val="FF0000"/>
                </a:solidFill>
              </a:rPr>
              <a:t>   </a:t>
            </a:r>
          </a:p>
          <a:p>
            <a:r>
              <a:rPr lang="pt-BR" sz="3200" u="sng" dirty="0"/>
              <a:t>J</a:t>
            </a:r>
            <a:r>
              <a:rPr lang="pt-BR" sz="3200" u="sng" dirty="0" smtClean="0"/>
              <a:t>unho	       	R$     		 	R</a:t>
            </a:r>
            <a:r>
              <a:rPr lang="pt-BR" sz="3200" u="sng" dirty="0"/>
              <a:t>$ </a:t>
            </a:r>
            <a:r>
              <a:rPr lang="pt-BR" sz="3200" u="sng" dirty="0" smtClean="0"/>
              <a:t> </a:t>
            </a:r>
            <a:r>
              <a:rPr lang="pt-BR" sz="3200" b="1" u="sng" dirty="0" smtClean="0"/>
              <a:t>387.121,68 </a:t>
            </a:r>
            <a:r>
              <a:rPr lang="pt-BR" sz="3200" u="sng" dirty="0" smtClean="0"/>
              <a:t> </a:t>
            </a:r>
            <a:endParaRPr lang="pt-BR" sz="3200" u="sng" dirty="0"/>
          </a:p>
          <a:p>
            <a:r>
              <a:rPr lang="pt-BR" sz="3200" u="sng" dirty="0" smtClean="0"/>
              <a:t>Julho	                           	R$     		 	R$  </a:t>
            </a:r>
            <a:r>
              <a:rPr lang="pt-BR" sz="3200" b="1" u="sng" dirty="0" smtClean="0"/>
              <a:t>387.121,68 </a:t>
            </a:r>
            <a:endParaRPr lang="pt-BR" sz="3200" u="sng" dirty="0" smtClean="0"/>
          </a:p>
          <a:p>
            <a:r>
              <a:rPr lang="pt-BR" sz="3200" u="sng" dirty="0" smtClean="0"/>
              <a:t>Agosto	       	R$     		 	R$  </a:t>
            </a:r>
            <a:r>
              <a:rPr lang="pt-BR" sz="3200" b="1" u="sng" dirty="0" smtClean="0"/>
              <a:t>387.121,68 </a:t>
            </a:r>
          </a:p>
          <a:p>
            <a:r>
              <a:rPr lang="pt-BR" sz="3200" u="sng" dirty="0" smtClean="0"/>
              <a:t>Setembro	       	R$ 			R$  </a:t>
            </a:r>
            <a:r>
              <a:rPr lang="pt-BR" sz="3200" b="1" u="sng" dirty="0" smtClean="0"/>
              <a:t>387.121,68 </a:t>
            </a:r>
          </a:p>
          <a:p>
            <a:r>
              <a:rPr lang="pt-BR" sz="3200" u="sng" dirty="0" smtClean="0"/>
              <a:t>Outubro	       	R$ 			R$  </a:t>
            </a:r>
            <a:r>
              <a:rPr lang="pt-BR" sz="3200" b="1" u="sng" dirty="0" smtClean="0"/>
              <a:t>387.121,68 </a:t>
            </a:r>
          </a:p>
          <a:p>
            <a:r>
              <a:rPr lang="pt-BR" sz="3200" u="sng" dirty="0" smtClean="0"/>
              <a:t>Novembro                	R$ 			R$  </a:t>
            </a:r>
            <a:r>
              <a:rPr lang="pt-BR" sz="3200" b="1" u="sng" dirty="0"/>
              <a:t>387.121,68 </a:t>
            </a:r>
            <a:endParaRPr lang="pt-BR" sz="3200" u="sng" dirty="0"/>
          </a:p>
          <a:p>
            <a:r>
              <a:rPr lang="pt-BR" sz="3200" u="sng" dirty="0" smtClean="0"/>
              <a:t>Dezembro		R$ 			R$  </a:t>
            </a:r>
            <a:r>
              <a:rPr lang="pt-BR" sz="3200" b="1" u="sng" dirty="0" smtClean="0"/>
              <a:t>387.121,68 </a:t>
            </a:r>
            <a:r>
              <a:rPr lang="pt-BR" sz="3200" b="1" u="sng" dirty="0"/>
              <a:t>TOTAL                        </a:t>
            </a:r>
            <a:r>
              <a:rPr lang="pt-BR" sz="3200" b="1" u="sng" dirty="0" smtClean="0"/>
              <a:t>	</a:t>
            </a:r>
            <a:r>
              <a:rPr lang="pt-BR" sz="3200" b="1" u="sng" dirty="0" smtClean="0">
                <a:solidFill>
                  <a:srgbClr val="FF0000"/>
                </a:solidFill>
              </a:rPr>
              <a:t>R$   </a:t>
            </a:r>
            <a:r>
              <a:rPr lang="pt-BR" sz="3200" b="1" u="sng" dirty="0" smtClean="0">
                <a:solidFill>
                  <a:srgbClr val="FF0000"/>
                </a:solidFill>
              </a:rPr>
              <a:t>1.935.608,40                   </a:t>
            </a:r>
            <a:r>
              <a:rPr lang="pt-BR" sz="3200" b="1" u="sng" dirty="0" smtClean="0">
                <a:solidFill>
                  <a:srgbClr val="FF0000"/>
                </a:solidFill>
              </a:rPr>
              <a:t>	R$   </a:t>
            </a:r>
            <a:r>
              <a:rPr lang="pt-BR" sz="3200" b="1" u="sng" dirty="0" smtClean="0">
                <a:solidFill>
                  <a:srgbClr val="FF0000"/>
                </a:solidFill>
              </a:rPr>
              <a:t>1.935.608,40</a:t>
            </a:r>
            <a:endParaRPr lang="pt-BR" sz="3200" b="1" u="sng" dirty="0" smtClean="0">
              <a:solidFill>
                <a:srgbClr val="FF0000"/>
              </a:solidFill>
            </a:endParaRPr>
          </a:p>
          <a:p>
            <a:r>
              <a:rPr lang="pt-BR" b="1" u="sng" dirty="0" err="1" smtClean="0"/>
              <a:t>Fonte:Balancete</a:t>
            </a:r>
            <a:r>
              <a:rPr lang="pt-BR" b="1" u="sng" dirty="0" smtClean="0"/>
              <a:t> de verificação 451 e conta  44629</a:t>
            </a: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476672"/>
          </a:xfrm>
        </p:spPr>
        <p:txBody>
          <a:bodyPr>
            <a:noAutofit/>
          </a:bodyPr>
          <a:lstStyle/>
          <a:p>
            <a:pPr algn="ctr"/>
            <a:r>
              <a:rPr lang="pt-BR" sz="3400" u="sng" dirty="0" smtClean="0"/>
              <a:t>Despesas Fixas de Jan a </a:t>
            </a:r>
            <a:r>
              <a:rPr lang="pt-BR" sz="3400" u="sng" dirty="0" smtClean="0"/>
              <a:t>ago.</a:t>
            </a:r>
            <a:endParaRPr lang="pt-BR" sz="3400" u="sng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4294967295"/>
          </p:nvPr>
        </p:nvSpPr>
        <p:spPr>
          <a:xfrm>
            <a:off x="575048" y="908720"/>
            <a:ext cx="8568952" cy="6120680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buNone/>
            </a:pPr>
            <a:r>
              <a:rPr lang="pt-BR" sz="2700" dirty="0" smtClean="0">
                <a:ea typeface="Arial Unicode MS" panose="020B0604020202020204" pitchFamily="34" charset="-128"/>
                <a:cs typeface="Calibri" panose="020F0502020204030204" pitchFamily="34" charset="0"/>
              </a:rPr>
              <a:t>Contratos mensais........................ ....R$     </a:t>
            </a:r>
            <a:r>
              <a:rPr lang="pt-BR" sz="2700" dirty="0" smtClean="0">
                <a:ea typeface="Arial Unicode MS" panose="020B0604020202020204" pitchFamily="34" charset="-128"/>
                <a:cs typeface="Calibri" panose="020F0502020204030204" pitchFamily="34" charset="0"/>
              </a:rPr>
              <a:t>81.717,43</a:t>
            </a:r>
            <a:endParaRPr lang="pt-BR" sz="2700" dirty="0" smtClean="0">
              <a:ea typeface="Arial Unicode MS" panose="020B0604020202020204" pitchFamily="34" charset="-128"/>
              <a:cs typeface="Calibri" panose="020F0502020204030204" pitchFamily="34" charset="0"/>
            </a:endParaRPr>
          </a:p>
          <a:p>
            <a:pPr>
              <a:buNone/>
            </a:pPr>
            <a:endParaRPr lang="pt-BR" sz="2700" dirty="0">
              <a:ea typeface="Arial Unicode MS" panose="020B0604020202020204" pitchFamily="34" charset="-128"/>
              <a:cs typeface="Calibri" panose="020F0502020204030204" pitchFamily="34" charset="0"/>
            </a:endParaRPr>
          </a:p>
          <a:p>
            <a:pPr>
              <a:buNone/>
            </a:pPr>
            <a:r>
              <a:rPr lang="pt-BR" sz="2700" dirty="0">
                <a:solidFill>
                  <a:srgbClr val="FF0000"/>
                </a:solidFill>
                <a:ea typeface="Arial Unicode MS" panose="020B0604020202020204" pitchFamily="34" charset="-128"/>
                <a:cs typeface="Calibri" panose="020F0502020204030204" pitchFamily="34" charset="0"/>
              </a:rPr>
              <a:t> </a:t>
            </a:r>
            <a:r>
              <a:rPr lang="pt-BR" sz="2700" dirty="0" smtClean="0">
                <a:solidFill>
                  <a:srgbClr val="FF0000"/>
                </a:solidFill>
                <a:ea typeface="Arial Unicode MS" panose="020B0604020202020204" pitchFamily="34" charset="-128"/>
                <a:cs typeface="Calibri" panose="020F0502020204030204" pitchFamily="34" charset="0"/>
              </a:rPr>
              <a:t>  </a:t>
            </a:r>
            <a:r>
              <a:rPr lang="pt-BR" sz="2700" dirty="0" smtClean="0">
                <a:ea typeface="Arial Unicode MS" panose="020B0604020202020204" pitchFamily="34" charset="-128"/>
                <a:cs typeface="Calibri" panose="020F0502020204030204" pitchFamily="34" charset="0"/>
              </a:rPr>
              <a:t>Delta</a:t>
            </a:r>
            <a:r>
              <a:rPr lang="pt-BR" sz="2700" dirty="0" smtClean="0">
                <a:ea typeface="Arial Unicode MS" panose="020B0604020202020204" pitchFamily="34" charset="-128"/>
                <a:cs typeface="Arial" panose="020B0604020202020204" pitchFamily="34" charset="0"/>
              </a:rPr>
              <a:t> – Programa Folha/Contabilidade R$      </a:t>
            </a:r>
            <a:r>
              <a:rPr lang="pt-BR" sz="2700" dirty="0" smtClean="0">
                <a:ea typeface="Arial Unicode MS" panose="020B0604020202020204" pitchFamily="34" charset="-128"/>
                <a:cs typeface="Arial" panose="020B0604020202020204" pitchFamily="34" charset="0"/>
              </a:rPr>
              <a:t>35.583,94</a:t>
            </a:r>
            <a:endParaRPr lang="pt-BR" sz="2700" dirty="0" smtClean="0">
              <a:ea typeface="Arial Unicode MS" panose="020B0604020202020204" pitchFamily="34" charset="-128"/>
              <a:cs typeface="Arial" panose="020B0604020202020204" pitchFamily="34" charset="0"/>
            </a:endParaRPr>
          </a:p>
          <a:p>
            <a:pPr>
              <a:buNone/>
            </a:pPr>
            <a:r>
              <a:rPr lang="pt-BR" sz="2700" dirty="0" smtClean="0">
                <a:ea typeface="Arial Unicode MS" panose="020B0604020202020204" pitchFamily="34" charset="-128"/>
                <a:cs typeface="Arial" panose="020B0604020202020204" pitchFamily="34" charset="0"/>
              </a:rPr>
              <a:t>   </a:t>
            </a:r>
            <a:r>
              <a:rPr lang="pt-BR" sz="2700" dirty="0" err="1" smtClean="0">
                <a:ea typeface="Arial Unicode MS" panose="020B0604020202020204" pitchFamily="34" charset="-128"/>
                <a:cs typeface="Arial" panose="020B0604020202020204" pitchFamily="34" charset="0"/>
              </a:rPr>
              <a:t>Skala</a:t>
            </a:r>
            <a:r>
              <a:rPr lang="pt-BR" sz="2700" dirty="0" smtClean="0">
                <a:ea typeface="Arial Unicode MS" panose="020B0604020202020204" pitchFamily="34" charset="-128"/>
                <a:cs typeface="Arial" panose="020B0604020202020204" pitchFamily="34" charset="0"/>
              </a:rPr>
              <a:t> Impressoras	</a:t>
            </a:r>
            <a:r>
              <a:rPr lang="pt-BR" sz="2700" dirty="0">
                <a:ea typeface="Arial Unicode MS" panose="020B0604020202020204" pitchFamily="34" charset="-128"/>
                <a:cs typeface="Arial" panose="020B0604020202020204" pitchFamily="34" charset="0"/>
              </a:rPr>
              <a:t>	</a:t>
            </a:r>
            <a:r>
              <a:rPr lang="pt-BR" sz="2700" dirty="0" smtClean="0">
                <a:ea typeface="Arial Unicode MS" panose="020B0604020202020204" pitchFamily="34" charset="-128"/>
                <a:cs typeface="Arial" panose="020B0604020202020204" pitchFamily="34" charset="0"/>
              </a:rPr>
              <a:t> 	 R$           </a:t>
            </a:r>
            <a:r>
              <a:rPr lang="pt-BR" sz="2700" dirty="0" smtClean="0">
                <a:ea typeface="Arial Unicode MS" panose="020B0604020202020204" pitchFamily="34" charset="-128"/>
                <a:cs typeface="Arial" panose="020B0604020202020204" pitchFamily="34" charset="0"/>
              </a:rPr>
              <a:t>9.863,18</a:t>
            </a:r>
            <a:endParaRPr lang="pt-BR" sz="2700" dirty="0" smtClean="0">
              <a:ea typeface="Arial Unicode MS" panose="020B0604020202020204" pitchFamily="34" charset="-128"/>
              <a:cs typeface="Arial" panose="020B0604020202020204" pitchFamily="34" charset="0"/>
            </a:endParaRPr>
          </a:p>
          <a:p>
            <a:pPr>
              <a:buNone/>
            </a:pPr>
            <a:r>
              <a:rPr lang="pt-BR" sz="2700" dirty="0"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lang="pt-BR" sz="2700" dirty="0" smtClean="0">
                <a:ea typeface="Arial Unicode MS" panose="020B0604020202020204" pitchFamily="34" charset="-128"/>
                <a:cs typeface="Arial" panose="020B0604020202020204" pitchFamily="34" charset="0"/>
              </a:rPr>
              <a:t>  </a:t>
            </a:r>
            <a:r>
              <a:rPr lang="pt-BR" sz="2700" dirty="0" err="1" smtClean="0">
                <a:ea typeface="Arial Unicode MS" panose="020B0604020202020204" pitchFamily="34" charset="-128"/>
                <a:cs typeface="Arial" panose="020B0604020202020204" pitchFamily="34" charset="0"/>
              </a:rPr>
              <a:t>Tecmidiaweb</a:t>
            </a:r>
            <a:r>
              <a:rPr lang="pt-BR" sz="2700" dirty="0" smtClean="0">
                <a:ea typeface="Arial Unicode MS" panose="020B0604020202020204" pitchFamily="34" charset="-128"/>
                <a:cs typeface="Arial" panose="020B0604020202020204" pitchFamily="34" charset="0"/>
              </a:rPr>
              <a:t> – Internet		 	R$              </a:t>
            </a:r>
            <a:r>
              <a:rPr lang="pt-BR" sz="2700" dirty="0" smtClean="0">
                <a:ea typeface="Arial Unicode MS" panose="020B0604020202020204" pitchFamily="34" charset="-128"/>
                <a:cs typeface="Arial" panose="020B0604020202020204" pitchFamily="34" charset="0"/>
              </a:rPr>
              <a:t>1.330,50</a:t>
            </a:r>
            <a:endParaRPr lang="pt-BR" sz="2700" dirty="0" smtClean="0">
              <a:ea typeface="Arial Unicode MS" panose="020B0604020202020204" pitchFamily="34" charset="-128"/>
              <a:cs typeface="Arial" panose="020B0604020202020204" pitchFamily="34" charset="0"/>
            </a:endParaRPr>
          </a:p>
          <a:p>
            <a:pPr>
              <a:buNone/>
            </a:pPr>
            <a:r>
              <a:rPr lang="pt-BR" sz="2700" dirty="0" smtClean="0">
                <a:ea typeface="Arial Unicode MS" panose="020B0604020202020204" pitchFamily="34" charset="-128"/>
                <a:cs typeface="Arial" panose="020B0604020202020204" pitchFamily="34" charset="0"/>
              </a:rPr>
              <a:t>   ACVERC		   	 	</a:t>
            </a:r>
            <a:r>
              <a:rPr lang="pt-BR" sz="2700" dirty="0"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lang="pt-BR" sz="2700" dirty="0" smtClean="0">
                <a:ea typeface="Arial Unicode MS" panose="020B0604020202020204" pitchFamily="34" charset="-128"/>
                <a:cs typeface="Arial" panose="020B0604020202020204" pitchFamily="34" charset="0"/>
              </a:rPr>
              <a:t>	R$            </a:t>
            </a:r>
            <a:r>
              <a:rPr lang="pt-BR" sz="2700" dirty="0" smtClean="0">
                <a:ea typeface="Arial Unicode MS" panose="020B0604020202020204" pitchFamily="34" charset="-128"/>
                <a:cs typeface="Arial" panose="020B0604020202020204" pitchFamily="34" charset="0"/>
              </a:rPr>
              <a:t>3.500,00</a:t>
            </a:r>
            <a:endParaRPr lang="pt-BR" sz="2700" b="1" dirty="0" smtClean="0">
              <a:ea typeface="Arial Unicode MS" panose="020B0604020202020204" pitchFamily="34" charset="-128"/>
              <a:cs typeface="Arial" panose="020B0604020202020204" pitchFamily="34" charset="0"/>
            </a:endParaRPr>
          </a:p>
          <a:p>
            <a:pPr>
              <a:buNone/>
            </a:pPr>
            <a:r>
              <a:rPr lang="pt-BR" sz="2700" b="1" dirty="0" smtClean="0">
                <a:ea typeface="Arial Unicode MS" panose="020B0604020202020204" pitchFamily="34" charset="-128"/>
                <a:cs typeface="Arial" panose="020B0604020202020204" pitchFamily="34" charset="0"/>
              </a:rPr>
              <a:t>   </a:t>
            </a:r>
            <a:r>
              <a:rPr lang="pt-BR" sz="2700" b="1" dirty="0" err="1" smtClean="0">
                <a:ea typeface="Arial Unicode MS" panose="020B0604020202020204" pitchFamily="34" charset="-128"/>
                <a:cs typeface="Arial" panose="020B0604020202020204" pitchFamily="34" charset="0"/>
              </a:rPr>
              <a:t>Visibs</a:t>
            </a:r>
            <a:r>
              <a:rPr lang="pt-BR" sz="2700" b="1" dirty="0" smtClean="0">
                <a:ea typeface="Arial Unicode MS" panose="020B0604020202020204" pitchFamily="34" charset="-128"/>
                <a:cs typeface="Arial" panose="020B0604020202020204" pitchFamily="34" charset="0"/>
              </a:rPr>
              <a:t>					R$         </a:t>
            </a:r>
            <a:r>
              <a:rPr lang="pt-BR" sz="2700" b="1" dirty="0" smtClean="0">
                <a:ea typeface="Arial Unicode MS" panose="020B0604020202020204" pitchFamily="34" charset="-128"/>
                <a:cs typeface="Arial" panose="020B0604020202020204" pitchFamily="34" charset="0"/>
              </a:rPr>
              <a:t>23.998,31</a:t>
            </a:r>
            <a:endParaRPr lang="pt-BR" sz="2700" b="1" dirty="0" smtClean="0">
              <a:ea typeface="Arial Unicode MS" panose="020B0604020202020204" pitchFamily="34" charset="-128"/>
              <a:cs typeface="Arial" panose="020B0604020202020204" pitchFamily="34" charset="0"/>
            </a:endParaRPr>
          </a:p>
          <a:p>
            <a:pPr>
              <a:buNone/>
            </a:pPr>
            <a:r>
              <a:rPr lang="pt-BR" sz="2700" b="1" dirty="0" smtClean="0">
                <a:ea typeface="Arial Unicode MS" panose="020B0604020202020204" pitchFamily="34" charset="-128"/>
                <a:cs typeface="Arial" panose="020B0604020202020204" pitchFamily="34" charset="0"/>
              </a:rPr>
              <a:t>   </a:t>
            </a:r>
            <a:r>
              <a:rPr lang="pt-BR" sz="2700" b="1" dirty="0" err="1" smtClean="0">
                <a:ea typeface="Arial Unicode MS" panose="020B0604020202020204" pitchFamily="34" charset="-128"/>
                <a:cs typeface="Arial" panose="020B0604020202020204" pitchFamily="34" charset="0"/>
              </a:rPr>
              <a:t>Kosmann</a:t>
            </a:r>
            <a:r>
              <a:rPr lang="pt-BR" sz="2700" b="1" dirty="0" smtClean="0">
                <a:ea typeface="Arial Unicode MS" panose="020B0604020202020204" pitchFamily="34" charset="-128"/>
                <a:cs typeface="Arial" panose="020B0604020202020204" pitchFamily="34" charset="0"/>
              </a:rPr>
              <a:t>					R$           </a:t>
            </a:r>
            <a:r>
              <a:rPr lang="pt-BR" sz="2700" b="1" dirty="0" smtClean="0">
                <a:ea typeface="Arial Unicode MS" panose="020B0604020202020204" pitchFamily="34" charset="-128"/>
                <a:cs typeface="Arial" panose="020B0604020202020204" pitchFamily="34" charset="0"/>
              </a:rPr>
              <a:t>7.441,50</a:t>
            </a:r>
            <a:endParaRPr lang="pt-BR" sz="2700" b="1" dirty="0" smtClean="0">
              <a:ea typeface="Arial Unicode MS" panose="020B0604020202020204" pitchFamily="34" charset="-128"/>
              <a:cs typeface="Arial" panose="020B0604020202020204" pitchFamily="34" charset="0"/>
            </a:endParaRPr>
          </a:p>
          <a:p>
            <a:pPr>
              <a:buNone/>
            </a:pPr>
            <a:r>
              <a:rPr lang="pt-BR" sz="2700" b="1" dirty="0"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lang="pt-BR" sz="2700" b="1" dirty="0" smtClean="0">
                <a:ea typeface="Arial Unicode MS" panose="020B0604020202020204" pitchFamily="34" charset="-128"/>
                <a:cs typeface="Arial" panose="020B0604020202020204" pitchFamily="34" charset="0"/>
              </a:rPr>
              <a:t>  Pro Vale					R$           </a:t>
            </a:r>
            <a:r>
              <a:rPr lang="pt-BR" sz="2700" b="1" dirty="0" smtClean="0">
                <a:ea typeface="Arial Unicode MS" panose="020B0604020202020204" pitchFamily="34" charset="-128"/>
                <a:cs typeface="Arial" panose="020B0604020202020204" pitchFamily="34" charset="0"/>
              </a:rPr>
              <a:t>        0,00</a:t>
            </a:r>
            <a:endParaRPr lang="pt-BR" sz="2700" b="1" dirty="0" smtClean="0">
              <a:ea typeface="Arial Unicode MS" panose="020B0604020202020204" pitchFamily="34" charset="-128"/>
              <a:cs typeface="Arial" panose="020B0604020202020204" pitchFamily="34" charset="0"/>
            </a:endParaRPr>
          </a:p>
          <a:p>
            <a:pPr>
              <a:buNone/>
            </a:pPr>
            <a:r>
              <a:rPr lang="pt-BR" sz="2700" b="1" dirty="0" smtClean="0">
                <a:ea typeface="Arial Unicode MS" panose="020B0604020202020204" pitchFamily="34" charset="-128"/>
                <a:cs typeface="Calibri" panose="020F0502020204030204" pitchFamily="34" charset="0"/>
              </a:rPr>
              <a:t>Fonte</a:t>
            </a:r>
            <a:r>
              <a:rPr lang="pt-BR" sz="2700" b="1" dirty="0">
                <a:ea typeface="Arial Unicode MS" panose="020B0604020202020204" pitchFamily="34" charset="-128"/>
                <a:cs typeface="Calibri" panose="020F0502020204030204" pitchFamily="34" charset="0"/>
              </a:rPr>
              <a:t>: Relatório de pagamento </a:t>
            </a:r>
            <a:r>
              <a:rPr lang="pt-BR" sz="2700" b="1" dirty="0" smtClean="0">
                <a:ea typeface="Arial Unicode MS" panose="020B0604020202020204" pitchFamily="34" charset="-128"/>
                <a:cs typeface="Calibri" panose="020F0502020204030204" pitchFamily="34" charset="0"/>
              </a:rPr>
              <a:t>por </a:t>
            </a:r>
            <a:r>
              <a:rPr lang="pt-BR" sz="2700" b="1" dirty="0">
                <a:ea typeface="Arial Unicode MS" panose="020B0604020202020204" pitchFamily="34" charset="-128"/>
                <a:cs typeface="Calibri" panose="020F0502020204030204" pitchFamily="34" charset="0"/>
              </a:rPr>
              <a:t>fonte no </a:t>
            </a:r>
            <a:r>
              <a:rPr lang="pt-BR" sz="2700" b="1" dirty="0" smtClean="0">
                <a:ea typeface="Arial Unicode MS" panose="020B0604020202020204" pitchFamily="34" charset="-128"/>
                <a:cs typeface="Calibri" panose="020F0502020204030204" pitchFamily="34" charset="0"/>
              </a:rPr>
              <a:t>período</a:t>
            </a:r>
            <a:endParaRPr lang="pt-BR" sz="2700" b="1" dirty="0">
              <a:ea typeface="Arial Unicode MS" panose="020B0604020202020204" pitchFamily="34" charset="-128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365294"/>
      </p:ext>
    </p:extLst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Despesas Fixas de Jan a </a:t>
            </a:r>
            <a:r>
              <a:rPr lang="pt-BR" dirty="0" err="1" smtClean="0"/>
              <a:t>Ago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28662" y="1214422"/>
            <a:ext cx="7772400" cy="5286412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pt-BR" dirty="0" smtClean="0"/>
              <a:t>Contratos mensais .......................................	R$            </a:t>
            </a:r>
            <a:r>
              <a:rPr lang="pt-BR" dirty="0" smtClean="0">
                <a:solidFill>
                  <a:srgbClr val="FF0000"/>
                </a:solidFill>
              </a:rPr>
              <a:t> </a:t>
            </a:r>
            <a:r>
              <a:rPr lang="pt-BR" dirty="0" smtClean="0">
                <a:solidFill>
                  <a:srgbClr val="FF0000"/>
                </a:solidFill>
              </a:rPr>
              <a:t>81.717,43 </a:t>
            </a:r>
            <a:endParaRPr lang="pt-BR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pt-BR" dirty="0" smtClean="0"/>
              <a:t>Folha de Pagamento com encargos...............	R$        </a:t>
            </a:r>
            <a:r>
              <a:rPr lang="pt-BR" dirty="0" smtClean="0"/>
              <a:t> 1565.993,11</a:t>
            </a:r>
            <a:endParaRPr lang="pt-BR" dirty="0" smtClean="0"/>
          </a:p>
          <a:p>
            <a:pPr>
              <a:buNone/>
            </a:pPr>
            <a:r>
              <a:rPr lang="pt-BR" dirty="0" smtClean="0"/>
              <a:t>Água.............................................................	R$                   </a:t>
            </a:r>
            <a:r>
              <a:rPr lang="pt-BR" dirty="0" smtClean="0"/>
              <a:t>953,69</a:t>
            </a:r>
            <a:endParaRPr lang="pt-BR" dirty="0" smtClean="0"/>
          </a:p>
          <a:p>
            <a:pPr>
              <a:buNone/>
            </a:pPr>
            <a:r>
              <a:rPr lang="pt-BR" dirty="0" smtClean="0"/>
              <a:t>Luz................................................................	R$               </a:t>
            </a:r>
            <a:r>
              <a:rPr lang="pt-BR" dirty="0" smtClean="0"/>
              <a:t>7.683,45</a:t>
            </a:r>
            <a:endParaRPr lang="pt-BR" dirty="0" smtClean="0"/>
          </a:p>
          <a:p>
            <a:pPr>
              <a:buNone/>
            </a:pPr>
            <a:r>
              <a:rPr lang="pt-BR" dirty="0" smtClean="0"/>
              <a:t>Telefone........................................................	R$               </a:t>
            </a:r>
            <a:r>
              <a:rPr lang="pt-BR" dirty="0" smtClean="0"/>
              <a:t>2.715,78</a:t>
            </a:r>
            <a:endParaRPr lang="pt-BR" dirty="0" smtClean="0"/>
          </a:p>
          <a:p>
            <a:pPr>
              <a:buNone/>
            </a:pPr>
            <a:r>
              <a:rPr lang="pt-BR" dirty="0" smtClean="0"/>
              <a:t>Provedor de Internet.....................................	R$                  </a:t>
            </a:r>
            <a:r>
              <a:rPr lang="pt-BR" dirty="0" smtClean="0"/>
              <a:t>833,90</a:t>
            </a:r>
            <a:endParaRPr lang="pt-BR" dirty="0" smtClean="0"/>
          </a:p>
          <a:p>
            <a:pPr>
              <a:buNone/>
            </a:pPr>
            <a:r>
              <a:rPr lang="pt-BR" dirty="0" smtClean="0"/>
              <a:t>Diárias..........................................................	R$           </a:t>
            </a:r>
            <a:r>
              <a:rPr lang="pt-BR" dirty="0" smtClean="0"/>
              <a:t>225.481,80</a:t>
            </a:r>
            <a:endParaRPr lang="pt-BR" dirty="0" smtClean="0"/>
          </a:p>
          <a:p>
            <a:pPr>
              <a:buNone/>
            </a:pPr>
            <a:r>
              <a:rPr lang="pt-BR" dirty="0" smtClean="0"/>
              <a:t>Outras despesas............................................	R$           260.338,96</a:t>
            </a:r>
            <a:endParaRPr lang="pt-BR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pt-BR" b="1" dirty="0" smtClean="0"/>
              <a:t>TOTAL PAGO........................................... 	R$     </a:t>
            </a:r>
            <a:r>
              <a:rPr lang="pt-BR" b="1" dirty="0" smtClean="0"/>
              <a:t>2.253.255,74</a:t>
            </a:r>
            <a:endParaRPr lang="pt-BR" b="1" dirty="0" smtClean="0"/>
          </a:p>
          <a:p>
            <a:pPr>
              <a:buNone/>
            </a:pPr>
            <a:r>
              <a:rPr lang="pt-BR" b="1" dirty="0" smtClean="0"/>
              <a:t>EMPENHOS EM ABERTO..........................	R$         </a:t>
            </a:r>
            <a:r>
              <a:rPr lang="pt-BR" b="1" dirty="0" smtClean="0"/>
              <a:t>241.972,51</a:t>
            </a:r>
            <a:endParaRPr lang="pt-BR" b="1" dirty="0" smtClean="0"/>
          </a:p>
          <a:p>
            <a:pPr>
              <a:buNone/>
            </a:pPr>
            <a:r>
              <a:rPr lang="pt-BR" b="1" dirty="0" smtClean="0"/>
              <a:t>TOTAL EMPENHADO...............................	R$     </a:t>
            </a:r>
            <a:r>
              <a:rPr lang="pt-BR" b="1" dirty="0" smtClean="0"/>
              <a:t>2.495.228,25</a:t>
            </a:r>
            <a:endParaRPr lang="pt-BR" b="1" dirty="0" smtClean="0"/>
          </a:p>
          <a:p>
            <a:pPr>
              <a:buNone/>
            </a:pPr>
            <a:endParaRPr lang="pt-BR" b="1" dirty="0" smtClean="0"/>
          </a:p>
          <a:p>
            <a:pPr>
              <a:buNone/>
            </a:pPr>
            <a:r>
              <a:rPr lang="pt-BR" b="1" dirty="0" smtClean="0"/>
              <a:t>Fonte: Relatório de pagamento por fonte no período</a:t>
            </a:r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706090"/>
          </a:xfrm>
        </p:spPr>
        <p:txBody>
          <a:bodyPr/>
          <a:lstStyle/>
          <a:p>
            <a:pPr algn="ctr"/>
            <a:r>
              <a:rPr lang="pt-BR" u="sng" dirty="0" smtClean="0"/>
              <a:t>Balanço Financeiro</a:t>
            </a:r>
            <a:endParaRPr lang="pt-BR" u="sng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4294967295"/>
          </p:nvPr>
        </p:nvSpPr>
        <p:spPr>
          <a:xfrm>
            <a:off x="179512" y="980728"/>
            <a:ext cx="8964488" cy="5877272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pt-BR" sz="2400" dirty="0" smtClean="0"/>
              <a:t>RECEITA ORÇAMENTÁRIA</a:t>
            </a:r>
          </a:p>
          <a:p>
            <a:r>
              <a:rPr lang="pt-BR" sz="2400" dirty="0" smtClean="0"/>
              <a:t>TRANSF. FINAN.RECEBIDA	R$  </a:t>
            </a:r>
            <a:r>
              <a:rPr lang="pt-BR" sz="2400" dirty="0" smtClean="0"/>
              <a:t>3.096.973,44</a:t>
            </a:r>
            <a:endParaRPr lang="pt-BR" sz="2400" dirty="0" smtClean="0"/>
          </a:p>
          <a:p>
            <a:r>
              <a:rPr lang="pt-BR" sz="2400" dirty="0" smtClean="0"/>
              <a:t>RECEBIMENTO EXTRA		R$  </a:t>
            </a:r>
            <a:r>
              <a:rPr lang="pt-BR" sz="2400" dirty="0" smtClean="0"/>
              <a:t>    664.583,91</a:t>
            </a:r>
            <a:endParaRPr lang="pt-BR" sz="2400" dirty="0" smtClean="0"/>
          </a:p>
          <a:p>
            <a:r>
              <a:rPr lang="pt-BR" sz="2400" dirty="0" smtClean="0"/>
              <a:t>SALDO EXERCÍCIO ANTERIOR 	R$      597.373,15 </a:t>
            </a:r>
          </a:p>
          <a:p>
            <a:pPr lvl="8"/>
            <a:r>
              <a:rPr lang="pt-BR" sz="1000" dirty="0" smtClean="0"/>
              <a:t>                                                                                                  		 </a:t>
            </a:r>
            <a:r>
              <a:rPr lang="pt-BR" sz="2400" b="1" dirty="0" smtClean="0"/>
              <a:t>R$ </a:t>
            </a:r>
            <a:r>
              <a:rPr lang="pt-BR" sz="2400" b="1" dirty="0" smtClean="0"/>
              <a:t>4.358.930,50</a:t>
            </a:r>
            <a:endParaRPr lang="pt-BR" sz="2400" b="1" dirty="0" smtClean="0"/>
          </a:p>
          <a:p>
            <a:r>
              <a:rPr lang="pt-BR" sz="2400" dirty="0" smtClean="0"/>
              <a:t>DESPESA ORÇAMENTÁRIA	</a:t>
            </a:r>
          </a:p>
          <a:p>
            <a:r>
              <a:rPr lang="pt-BR" sz="2400" dirty="0" smtClean="0"/>
              <a:t>DESPESA ORDINÁRIA     		R$   </a:t>
            </a:r>
            <a:r>
              <a:rPr lang="pt-BR" sz="2400" dirty="0" smtClean="0"/>
              <a:t>2.495.228,25</a:t>
            </a:r>
            <a:endParaRPr lang="pt-BR" sz="2400" dirty="0" smtClean="0"/>
          </a:p>
          <a:p>
            <a:r>
              <a:rPr lang="pt-BR" sz="2400" dirty="0" smtClean="0"/>
              <a:t>TRANSF. FINAN. CONCEDIDA	R$                 0,00</a:t>
            </a:r>
          </a:p>
          <a:p>
            <a:r>
              <a:rPr lang="pt-BR" sz="2400" dirty="0" smtClean="0"/>
              <a:t>PAGAMENTOS EXTRA		R$    </a:t>
            </a:r>
            <a:r>
              <a:rPr lang="pt-BR" sz="2400" dirty="0" smtClean="0"/>
              <a:t>922.268,52</a:t>
            </a:r>
            <a:endParaRPr lang="pt-BR" sz="2400" dirty="0" smtClean="0"/>
          </a:p>
          <a:p>
            <a:r>
              <a:rPr lang="pt-BR" sz="2400" dirty="0" smtClean="0"/>
              <a:t>SALDO EM </a:t>
            </a:r>
            <a:r>
              <a:rPr lang="pt-BR" sz="2400" dirty="0" smtClean="0"/>
              <a:t>31/08/2024</a:t>
            </a:r>
            <a:r>
              <a:rPr lang="pt-BR" sz="2400" dirty="0" smtClean="0"/>
              <a:t>		R$        </a:t>
            </a:r>
            <a:r>
              <a:rPr lang="pt-BR" sz="2400" dirty="0" smtClean="0"/>
              <a:t>941.433,73</a:t>
            </a:r>
            <a:r>
              <a:rPr lang="pt-BR" sz="2400" dirty="0"/>
              <a:t>						</a:t>
            </a:r>
            <a:r>
              <a:rPr lang="pt-BR" sz="2400" dirty="0" smtClean="0"/>
              <a:t>		              </a:t>
            </a:r>
            <a:r>
              <a:rPr lang="pt-BR" sz="2400" b="1" dirty="0" smtClean="0"/>
              <a:t>R</a:t>
            </a:r>
            <a:r>
              <a:rPr lang="pt-BR" sz="2400" b="1" dirty="0"/>
              <a:t>$ </a:t>
            </a:r>
            <a:r>
              <a:rPr lang="pt-BR" sz="2400" b="1" dirty="0" smtClean="0"/>
              <a:t>4.358.930,50</a:t>
            </a:r>
            <a:endParaRPr lang="pt-BR" sz="2400" b="1" dirty="0"/>
          </a:p>
        </p:txBody>
      </p:sp>
    </p:spTree>
    <p:extLst>
      <p:ext uri="{BB962C8B-B14F-4D97-AF65-F5344CB8AC3E}">
        <p14:creationId xmlns:p14="http://schemas.microsoft.com/office/powerpoint/2010/main" val="3530201744"/>
      </p:ext>
    </p:extLst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u="sng" dirty="0" smtClean="0"/>
              <a:t>Restos a pagar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4294967295"/>
          </p:nvPr>
        </p:nvSpPr>
        <p:spPr>
          <a:xfrm>
            <a:off x="857224" y="1500174"/>
            <a:ext cx="7772400" cy="464347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BR" dirty="0" smtClean="0"/>
              <a:t>Anos anteriores R$ 31.959,11:</a:t>
            </a:r>
          </a:p>
          <a:p>
            <a:r>
              <a:rPr lang="pt-BR" b="1" u="sng" dirty="0" smtClean="0"/>
              <a:t>Processados 2021			R$   3.553,21</a:t>
            </a:r>
          </a:p>
          <a:p>
            <a:r>
              <a:rPr lang="pt-BR" b="1" u="sng" dirty="0" smtClean="0"/>
              <a:t>Não Processados 2022		R$ 17.765,90</a:t>
            </a:r>
          </a:p>
          <a:p>
            <a:r>
              <a:rPr lang="pt-BR" b="1" u="sng" dirty="0" smtClean="0"/>
              <a:t>Não Processados 2023		</a:t>
            </a:r>
            <a:r>
              <a:rPr lang="pt-BR" sz="2900" b="1" u="sng" dirty="0" smtClean="0"/>
              <a:t>R$ 10.640,00</a:t>
            </a:r>
          </a:p>
          <a:p>
            <a:pPr marL="0" indent="0">
              <a:buNone/>
            </a:pPr>
            <a:endParaRPr lang="pt-BR" b="1" u="sng" dirty="0" smtClean="0"/>
          </a:p>
          <a:p>
            <a:endParaRPr lang="pt-BR" sz="2400" b="1" u="sng" dirty="0" smtClean="0"/>
          </a:p>
          <a:p>
            <a:r>
              <a:rPr lang="pt-BR" sz="1500" dirty="0" smtClean="0"/>
              <a:t>Fonte modelo 14-RGF</a:t>
            </a:r>
            <a:endParaRPr lang="pt-BR" sz="1500" dirty="0"/>
          </a:p>
        </p:txBody>
      </p:sp>
    </p:spTree>
    <p:extLst>
      <p:ext uri="{BB962C8B-B14F-4D97-AF65-F5344CB8AC3E}">
        <p14:creationId xmlns:p14="http://schemas.microsoft.com/office/powerpoint/2010/main" val="3158442648"/>
      </p:ext>
    </p:extLst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Diárias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Divulgado Diariamente no site da Câmara Municipal de Vereadores de São Jerônimo no seguinte link:      </a:t>
            </a:r>
          </a:p>
          <a:p>
            <a:r>
              <a:rPr lang="pt-BR" dirty="0">
                <a:hlinkClick r:id="rId2"/>
              </a:rPr>
              <a:t>https://e-gov.betha.com.br/transparencia/01037-156/con_despesas_diarias_passagens_por_credor.faces</a:t>
            </a: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pt-BR" dirty="0" smtClean="0"/>
          </a:p>
          <a:p>
            <a:pPr algn="just"/>
            <a:r>
              <a:rPr lang="pt-BR" dirty="0" smtClean="0"/>
              <a:t>A Câmara Municipal de Vereadores de São Jerônimo esclarece que todas as despesas estão em tempo real disponibilizados no site da Câmara, mostrando transparência dos dados informados. Também agradecemos a presença e a participação de todos.</a:t>
            </a: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ô">
  <a:themeElements>
    <a:clrScheme name="Metrô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ô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ô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2827</TotalTime>
  <Words>177</Words>
  <Application>Microsoft Office PowerPoint</Application>
  <PresentationFormat>Apresentação na tela (4:3)</PresentationFormat>
  <Paragraphs>72</Paragraphs>
  <Slides>9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0" baseType="lpstr">
      <vt:lpstr>Metrô</vt:lpstr>
      <vt:lpstr>Câmara Municipal de Vereadores São Jerônimo Audiência Pública 2º quadrimestre 2024</vt:lpstr>
      <vt:lpstr>Base Legal Audiência Pública</vt:lpstr>
      <vt:lpstr>Repasses de duodécimo em 2024</vt:lpstr>
      <vt:lpstr>Despesas Fixas de Jan a ago.</vt:lpstr>
      <vt:lpstr>Despesas Fixas de Jan a Ago</vt:lpstr>
      <vt:lpstr>Balanço Financeiro</vt:lpstr>
      <vt:lpstr>Restos a pagar </vt:lpstr>
      <vt:lpstr>Diárias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Câmara Municipal de Vereadores São Jerônimo</dc:title>
  <dc:creator>Camara</dc:creator>
  <cp:lastModifiedBy>elis</cp:lastModifiedBy>
  <cp:revision>229</cp:revision>
  <cp:lastPrinted>2024-09-24T14:44:04Z</cp:lastPrinted>
  <dcterms:created xsi:type="dcterms:W3CDTF">2016-01-29T17:44:06Z</dcterms:created>
  <dcterms:modified xsi:type="dcterms:W3CDTF">2024-09-24T14:45:12Z</dcterms:modified>
</cp:coreProperties>
</file>