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89" r:id="rId4"/>
    <p:sldId id="288" r:id="rId5"/>
    <p:sldId id="284" r:id="rId6"/>
    <p:sldId id="283" r:id="rId7"/>
    <p:sldId id="274" r:id="rId8"/>
  </p:sldIdLst>
  <p:sldSz cx="9144000" cy="6858000" type="screen4x3"/>
  <p:notesSz cx="6669088" cy="9926638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2DCDA-4536-4BA4-934D-54180A440718}" type="datetimeFigureOut">
              <a:rPr lang="pt-BR" smtClean="0"/>
              <a:t>26/02/2025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92AA2-5E99-407C-AA2D-308753BE5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5125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1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69DBE-3269-4740-AF6B-70EB8459A92A}" type="datetimeFigureOut">
              <a:rPr lang="pt-BR" smtClean="0"/>
              <a:t>26/02/2025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8" y="4715113"/>
            <a:ext cx="5335893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67944-52C3-4B2B-894C-502D4C5D96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69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B890E50-7B8E-4CDD-881B-5A57E5E0F8F6}" type="datetimeFigureOut">
              <a:rPr lang="pt-BR" smtClean="0"/>
              <a:pPr/>
              <a:t>26/02/2025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push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msaojeronimo.cittaweb.com.br/citta/#/transparencia/diaria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857488" y="781750"/>
            <a:ext cx="2857520" cy="30731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4293096"/>
            <a:ext cx="8229600" cy="1828800"/>
          </a:xfrm>
        </p:spPr>
        <p:txBody>
          <a:bodyPr>
            <a:normAutofit/>
          </a:bodyPr>
          <a:lstStyle/>
          <a:p>
            <a:r>
              <a:rPr lang="pt-BR" sz="3500" dirty="0" smtClean="0"/>
              <a:t>Câmara Municipal de Vereadores </a:t>
            </a:r>
            <a:r>
              <a:rPr lang="pt-BR" dirty="0" smtClean="0"/>
              <a:t>São Jerônimo</a:t>
            </a:r>
            <a:br>
              <a:rPr lang="pt-BR" dirty="0" smtClean="0"/>
            </a:br>
            <a:r>
              <a:rPr lang="pt-BR" sz="2500" dirty="0" smtClean="0"/>
              <a:t>Audiência Pública 3º quadrimestre </a:t>
            </a:r>
            <a:r>
              <a:rPr lang="pt-BR" sz="2500" dirty="0" smtClean="0"/>
              <a:t>2024</a:t>
            </a:r>
            <a:endParaRPr lang="pt-BR" sz="25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u="sng" dirty="0" smtClean="0"/>
              <a:t>Base Legal Audiência Pública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dirty="0" smtClean="0"/>
              <a:t>A Lei de Responsabilidade Fiscal estabeleceu no § 4o , do art.9o , a obrigatoriedade de os Municípios realizarem audiências públicas, na Câmara Municipal, na Comissão de Orçamento e Finanças, para demonstrarem e avaliarem o cumprimento das metas fiscais estabelecidas na Lei de Diretrizes Orçamentárias. </a:t>
            </a:r>
          </a:p>
          <a:p>
            <a:pPr algn="just"/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		Art. 9º</a:t>
            </a:r>
          </a:p>
          <a:p>
            <a:pPr algn="just"/>
            <a:r>
              <a:rPr lang="pt-BR" sz="2000" dirty="0" smtClean="0"/>
              <a:t>§ 4o - Até o final dos meses de maio, setembro e fevereiro, o Poder Executivo demonstrará e avaliará o cumprimento das metas fiscais de cada quadrimestre, em audiência pública na comissão referida no § 1o do art. 166 da Constituição ou equivalente nas Casas Legislativas estaduais e municipais. </a:t>
            </a:r>
          </a:p>
          <a:p>
            <a:pPr algn="just"/>
            <a:endParaRPr lang="pt-BR" sz="20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4800" cy="508918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Repasses de duodécimo em </a:t>
            </a:r>
            <a:r>
              <a:rPr lang="pt-BR" dirty="0" smtClean="0"/>
              <a:t>2024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899592" y="934711"/>
            <a:ext cx="7772400" cy="595899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pt-BR" b="1" u="sng" dirty="0"/>
              <a:t>MÊS	                		RECEBIDO	                         PREVISTO</a:t>
            </a:r>
          </a:p>
          <a:p>
            <a:r>
              <a:rPr lang="pt-BR" sz="1050" b="1" u="sng" dirty="0"/>
              <a:t>Antecipação de Duodécimo 		</a:t>
            </a:r>
            <a:r>
              <a:rPr lang="pt-BR" sz="1800" b="1" u="sng" dirty="0">
                <a:solidFill>
                  <a:srgbClr val="FF0000"/>
                </a:solidFill>
              </a:rPr>
              <a:t>R$     467.519,39</a:t>
            </a:r>
          </a:p>
          <a:p>
            <a:r>
              <a:rPr lang="pt-BR" sz="1800" b="1" u="sng" dirty="0">
                <a:solidFill>
                  <a:srgbClr val="FF0000"/>
                </a:solidFill>
              </a:rPr>
              <a:t>Janeiro	      	R$    			R$  387.121,68   </a:t>
            </a:r>
          </a:p>
          <a:p>
            <a:r>
              <a:rPr lang="pt-BR" sz="1800" b="1" u="sng" dirty="0">
                <a:solidFill>
                  <a:srgbClr val="FF0000"/>
                </a:solidFill>
              </a:rPr>
              <a:t>Fevereiro	      	R$     306.723,97		R$  387.121,68  </a:t>
            </a:r>
          </a:p>
          <a:p>
            <a:r>
              <a:rPr lang="pt-BR" sz="1800" b="1" u="sng" dirty="0">
                <a:solidFill>
                  <a:srgbClr val="FF0000"/>
                </a:solidFill>
              </a:rPr>
              <a:t>Março	       	</a:t>
            </a:r>
            <a:r>
              <a:rPr lang="pt-BR" sz="1800" b="1" u="sng" dirty="0" smtClean="0">
                <a:solidFill>
                  <a:srgbClr val="FF0000"/>
                </a:solidFill>
              </a:rPr>
              <a:t>	R</a:t>
            </a:r>
            <a:r>
              <a:rPr lang="pt-BR" sz="1800" b="1" u="sng" dirty="0">
                <a:solidFill>
                  <a:srgbClr val="FF0000"/>
                </a:solidFill>
              </a:rPr>
              <a:t>$     387.121,68		R$  387.121,68   </a:t>
            </a:r>
          </a:p>
          <a:p>
            <a:r>
              <a:rPr lang="pt-BR" sz="1800" b="1" u="sng" dirty="0">
                <a:solidFill>
                  <a:srgbClr val="FF0000"/>
                </a:solidFill>
              </a:rPr>
              <a:t>Abril	                  </a:t>
            </a:r>
            <a:r>
              <a:rPr lang="pt-BR" sz="1800" b="1" u="sng" dirty="0" smtClean="0">
                <a:solidFill>
                  <a:srgbClr val="FF0000"/>
                </a:solidFill>
              </a:rPr>
              <a:t> 	R</a:t>
            </a:r>
            <a:r>
              <a:rPr lang="pt-BR" sz="1800" b="1" u="sng" dirty="0">
                <a:solidFill>
                  <a:srgbClr val="FF0000"/>
                </a:solidFill>
              </a:rPr>
              <a:t>$     387.121,68</a:t>
            </a:r>
            <a:r>
              <a:rPr lang="pt-BR" sz="1800" b="1" u="sng" dirty="0"/>
              <a:t>	 	</a:t>
            </a:r>
            <a:r>
              <a:rPr lang="pt-BR" sz="1800" b="1" u="sng" dirty="0">
                <a:solidFill>
                  <a:srgbClr val="FF0000"/>
                </a:solidFill>
              </a:rPr>
              <a:t>R$  387.121,68   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Maio	          	      	R$     387.121,68	 	R$  </a:t>
            </a:r>
            <a:r>
              <a:rPr lang="pt-BR" sz="1800" b="1" u="sng" dirty="0">
                <a:solidFill>
                  <a:srgbClr val="FF0000"/>
                </a:solidFill>
              </a:rPr>
              <a:t>387.121,68</a:t>
            </a:r>
            <a:r>
              <a:rPr lang="pt-BR" sz="1800" u="sng" dirty="0">
                <a:solidFill>
                  <a:srgbClr val="FF0000"/>
                </a:solidFill>
              </a:rPr>
              <a:t>  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Junho	       	</a:t>
            </a:r>
            <a:r>
              <a:rPr lang="pt-BR" sz="1800" u="sng" dirty="0" smtClean="0">
                <a:solidFill>
                  <a:srgbClr val="FF0000"/>
                </a:solidFill>
              </a:rPr>
              <a:t>	R</a:t>
            </a:r>
            <a:r>
              <a:rPr lang="pt-BR" sz="1800" u="sng" dirty="0">
                <a:solidFill>
                  <a:srgbClr val="FF0000"/>
                </a:solidFill>
              </a:rPr>
              <a:t>$     </a:t>
            </a:r>
            <a:r>
              <a:rPr lang="pt-BR" sz="1800" u="sng" dirty="0" smtClean="0">
                <a:solidFill>
                  <a:srgbClr val="FF0000"/>
                </a:solidFill>
              </a:rPr>
              <a:t>387.121,68</a:t>
            </a:r>
            <a:r>
              <a:rPr lang="pt-BR" sz="1800" u="sng" dirty="0">
                <a:solidFill>
                  <a:srgbClr val="FF0000"/>
                </a:solidFill>
              </a:rPr>
              <a:t>	 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  <a:r>
              <a:rPr lang="pt-BR" sz="1800" u="sng" dirty="0">
                <a:solidFill>
                  <a:srgbClr val="FF0000"/>
                </a:solidFill>
              </a:rPr>
              <a:t>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Julho	                           	R$     </a:t>
            </a:r>
            <a:r>
              <a:rPr lang="pt-BR" sz="1800" u="sng" dirty="0" smtClean="0">
                <a:solidFill>
                  <a:srgbClr val="FF0000"/>
                </a:solidFill>
              </a:rPr>
              <a:t>387.121,68 </a:t>
            </a:r>
            <a:r>
              <a:rPr lang="pt-BR" sz="1800" u="sng" dirty="0">
                <a:solidFill>
                  <a:srgbClr val="FF0000"/>
                </a:solidFill>
              </a:rPr>
              <a:t>	 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  <a:endParaRPr lang="pt-BR" sz="1800" u="sng" dirty="0">
              <a:solidFill>
                <a:srgbClr val="FF0000"/>
              </a:solidFill>
            </a:endParaRPr>
          </a:p>
          <a:p>
            <a:r>
              <a:rPr lang="pt-BR" sz="1800" u="sng" dirty="0">
                <a:solidFill>
                  <a:srgbClr val="FF0000"/>
                </a:solidFill>
              </a:rPr>
              <a:t>Agosto	       	R$     </a:t>
            </a:r>
            <a:r>
              <a:rPr lang="pt-BR" sz="1800" u="sng" dirty="0" smtClean="0">
                <a:solidFill>
                  <a:srgbClr val="FF0000"/>
                </a:solidFill>
              </a:rPr>
              <a:t>387.121,68 </a:t>
            </a:r>
            <a:r>
              <a:rPr lang="pt-BR" sz="1800" u="sng" dirty="0">
                <a:solidFill>
                  <a:srgbClr val="FF0000"/>
                </a:solidFill>
              </a:rPr>
              <a:t>	 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Setembro	       	R$ </a:t>
            </a:r>
            <a:r>
              <a:rPr lang="pt-BR" sz="1800" u="sng" dirty="0" smtClean="0">
                <a:solidFill>
                  <a:srgbClr val="FF0000"/>
                </a:solidFill>
              </a:rPr>
              <a:t>    387.121,68 </a:t>
            </a:r>
            <a:r>
              <a:rPr lang="pt-BR" sz="1800" u="sng" dirty="0">
                <a:solidFill>
                  <a:srgbClr val="FF0000"/>
                </a:solidFill>
              </a:rPr>
              <a:t>	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Outubro	       	R$ </a:t>
            </a:r>
            <a:r>
              <a:rPr lang="pt-BR" sz="1800" u="sng" dirty="0" smtClean="0">
                <a:solidFill>
                  <a:srgbClr val="FF0000"/>
                </a:solidFill>
              </a:rPr>
              <a:t>    387.121,68 </a:t>
            </a:r>
            <a:r>
              <a:rPr lang="pt-BR" sz="1800" u="sng" dirty="0">
                <a:solidFill>
                  <a:srgbClr val="FF0000"/>
                </a:solidFill>
              </a:rPr>
              <a:t>	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</a:p>
          <a:p>
            <a:r>
              <a:rPr lang="pt-BR" sz="1800" u="sng" dirty="0">
                <a:solidFill>
                  <a:srgbClr val="FF0000"/>
                </a:solidFill>
              </a:rPr>
              <a:t>Novembro                	R$ </a:t>
            </a:r>
            <a:r>
              <a:rPr lang="pt-BR" sz="1800" u="sng" dirty="0" smtClean="0">
                <a:solidFill>
                  <a:srgbClr val="FF0000"/>
                </a:solidFill>
              </a:rPr>
              <a:t>    387.121,68 </a:t>
            </a:r>
            <a:r>
              <a:rPr lang="pt-BR" sz="1800" u="sng" dirty="0">
                <a:solidFill>
                  <a:srgbClr val="FF0000"/>
                </a:solidFill>
              </a:rPr>
              <a:t>	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  <a:endParaRPr lang="pt-BR" sz="1800" u="sng" dirty="0">
              <a:solidFill>
                <a:srgbClr val="FF0000"/>
              </a:solidFill>
            </a:endParaRPr>
          </a:p>
          <a:p>
            <a:r>
              <a:rPr lang="pt-BR" sz="1800" u="sng" dirty="0">
                <a:solidFill>
                  <a:srgbClr val="FF0000"/>
                </a:solidFill>
              </a:rPr>
              <a:t>Dezembro		R$ </a:t>
            </a:r>
            <a:r>
              <a:rPr lang="pt-BR" sz="1800" u="sng" dirty="0" smtClean="0">
                <a:solidFill>
                  <a:srgbClr val="FF0000"/>
                </a:solidFill>
              </a:rPr>
              <a:t>    387.121,68 </a:t>
            </a:r>
            <a:r>
              <a:rPr lang="pt-BR" sz="1800" u="sng" dirty="0">
                <a:solidFill>
                  <a:srgbClr val="FF0000"/>
                </a:solidFill>
              </a:rPr>
              <a:t>		R$  </a:t>
            </a:r>
            <a:r>
              <a:rPr lang="pt-BR" sz="1800" b="1" u="sng" dirty="0">
                <a:solidFill>
                  <a:srgbClr val="FF0000"/>
                </a:solidFill>
              </a:rPr>
              <a:t>387.121,68 </a:t>
            </a:r>
            <a:endParaRPr lang="pt-BR" sz="1800" b="1" u="sng" dirty="0" smtClean="0">
              <a:solidFill>
                <a:srgbClr val="FF0000"/>
              </a:solidFill>
            </a:endParaRPr>
          </a:p>
          <a:p>
            <a:r>
              <a:rPr lang="pt-BR" sz="1800" b="1" u="sng" dirty="0" smtClean="0"/>
              <a:t>TOTAL                        </a:t>
            </a:r>
            <a:r>
              <a:rPr lang="pt-BR" sz="1800" b="1" u="sng" dirty="0"/>
              <a:t>	</a:t>
            </a:r>
            <a:r>
              <a:rPr lang="pt-BR" sz="1800" b="1" u="sng" dirty="0">
                <a:solidFill>
                  <a:srgbClr val="FF0000"/>
                </a:solidFill>
              </a:rPr>
              <a:t>R$   1.935.608,40                   	R$   1.935.608,40</a:t>
            </a:r>
          </a:p>
          <a:p>
            <a:r>
              <a:rPr lang="pt-BR" b="1" u="sng" dirty="0" err="1"/>
              <a:t>Fonte:Balancete</a:t>
            </a:r>
            <a:r>
              <a:rPr lang="pt-BR" b="1" u="sng" dirty="0"/>
              <a:t> de verificação 451 e conta  </a:t>
            </a:r>
            <a:r>
              <a:rPr lang="pt-BR" b="1" u="sng" dirty="0" smtClean="0"/>
              <a:t>44629</a:t>
            </a: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1591136365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pt-BR" sz="3400" u="sng" dirty="0" smtClean="0"/>
              <a:t>Despesas Fixas de Jan a DEZ</a:t>
            </a:r>
            <a:endParaRPr lang="pt-BR" sz="3400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64704"/>
            <a:ext cx="8233518" cy="5976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Folha de Pagamento com encargos...................................R$    </a:t>
            </a:r>
            <a:r>
              <a:rPr lang="pt-BR" sz="2000" dirty="0" smtClean="0"/>
              <a:t>  2.210.155,13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Água...................................................................................R$            </a:t>
            </a:r>
            <a:r>
              <a:rPr lang="pt-BR" sz="2000" dirty="0" smtClean="0"/>
              <a:t>1.849,39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Luz.....................................................................................R$           </a:t>
            </a:r>
            <a:r>
              <a:rPr lang="pt-BR" sz="2000" dirty="0" smtClean="0"/>
              <a:t>11.104,20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Telefone..............................................................................R$            </a:t>
            </a:r>
            <a:r>
              <a:rPr lang="pt-BR" sz="2000" dirty="0" smtClean="0"/>
              <a:t>3.902,15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Provedor de Internet...........................................................R$            </a:t>
            </a:r>
            <a:r>
              <a:rPr lang="pt-BR" sz="2000" dirty="0" smtClean="0"/>
              <a:t>1.221,90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Diárias</a:t>
            </a:r>
            <a:r>
              <a:rPr lang="pt-BR" sz="2000" dirty="0" smtClean="0"/>
              <a:t>.............................................................................. .R$        </a:t>
            </a:r>
            <a:r>
              <a:rPr lang="pt-BR" sz="2000" dirty="0" smtClean="0"/>
              <a:t>340.251,40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Indenizações......................................................................R$         </a:t>
            </a:r>
            <a:r>
              <a:rPr lang="pt-BR" sz="2000" dirty="0" smtClean="0"/>
              <a:t>106.393,87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Outras despesas................................................................R$        </a:t>
            </a:r>
            <a:r>
              <a:rPr lang="pt-BR" sz="2000" dirty="0" smtClean="0"/>
              <a:t>914.996,62</a:t>
            </a:r>
          </a:p>
          <a:p>
            <a:pPr>
              <a:buNone/>
            </a:pPr>
            <a:r>
              <a:rPr lang="pt-BR" sz="2000" b="1" dirty="0" smtClean="0"/>
              <a:t>TOTAL pago......................................................................R$      3.589.874,66</a:t>
            </a:r>
          </a:p>
          <a:p>
            <a:pPr>
              <a:buNone/>
            </a:pPr>
            <a:r>
              <a:rPr lang="pt-BR" sz="2000" b="1" dirty="0" smtClean="0"/>
              <a:t>Empenhos </a:t>
            </a:r>
            <a:r>
              <a:rPr lang="pt-BR" sz="2000" b="1" dirty="0" smtClean="0"/>
              <a:t>em aberto.......................................................R$          </a:t>
            </a:r>
            <a:r>
              <a:rPr lang="pt-BR" sz="2000" b="1" dirty="0" smtClean="0"/>
              <a:t>113645,00</a:t>
            </a:r>
            <a:endParaRPr lang="pt-BR" sz="2000" b="1" dirty="0" smtClean="0"/>
          </a:p>
          <a:p>
            <a:pPr>
              <a:buNone/>
            </a:pPr>
            <a:r>
              <a:rPr lang="pt-BR" sz="2000" b="1" dirty="0" smtClean="0"/>
              <a:t>TOTAL empenhado .........................................................R$      </a:t>
            </a:r>
            <a:r>
              <a:rPr lang="pt-BR" sz="2000" b="1" dirty="0" smtClean="0"/>
              <a:t>3.703.519,66</a:t>
            </a:r>
            <a:endParaRPr lang="pt-BR" sz="2000" b="1" dirty="0" smtClean="0"/>
          </a:p>
          <a:p>
            <a:pPr>
              <a:buNone/>
            </a:pPr>
            <a:r>
              <a:rPr lang="pt-BR" sz="2000" b="1" dirty="0" smtClean="0"/>
              <a:t>Fonte</a:t>
            </a:r>
            <a:r>
              <a:rPr lang="pt-BR" sz="2000" b="1" dirty="0"/>
              <a:t>: Relatório de pagamento por fonte no </a:t>
            </a:r>
            <a:r>
              <a:rPr lang="pt-BR" sz="2000" b="1" dirty="0" smtClean="0"/>
              <a:t>período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01364386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pt-BR" u="sng" dirty="0" smtClean="0"/>
              <a:t>Balanço Financeiro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79512" y="980728"/>
            <a:ext cx="8964488" cy="58772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RECEITA ORÇAMENTÁRIA</a:t>
            </a:r>
          </a:p>
          <a:p>
            <a:r>
              <a:rPr lang="pt-BR" sz="2400" dirty="0" smtClean="0"/>
              <a:t>TRANSF. FINAN.RECEBIDA		R$ </a:t>
            </a:r>
            <a:r>
              <a:rPr lang="pt-BR" sz="2400" dirty="0" smtClean="0"/>
              <a:t>4.645.460,16</a:t>
            </a:r>
            <a:endParaRPr lang="pt-BR" sz="2400" dirty="0" smtClean="0"/>
          </a:p>
          <a:p>
            <a:r>
              <a:rPr lang="pt-BR" sz="2400" dirty="0" smtClean="0"/>
              <a:t>RECEBIMENTO EXTRA		R$  </a:t>
            </a:r>
            <a:r>
              <a:rPr lang="pt-BR" sz="2400" dirty="0" smtClean="0"/>
              <a:t>1.25.527,70</a:t>
            </a:r>
            <a:endParaRPr lang="pt-BR" sz="2400" dirty="0" smtClean="0"/>
          </a:p>
          <a:p>
            <a:r>
              <a:rPr lang="pt-BR" sz="2400" dirty="0" smtClean="0"/>
              <a:t>SALDO EXERCÍCIO ANTERIOR 	R$    </a:t>
            </a:r>
            <a:r>
              <a:rPr lang="pt-BR" sz="2400" dirty="0" smtClean="0"/>
              <a:t>597.373,15</a:t>
            </a:r>
            <a:endParaRPr lang="pt-BR" sz="2400" dirty="0" smtClean="0"/>
          </a:p>
          <a:p>
            <a:pPr lvl="8"/>
            <a:r>
              <a:rPr lang="pt-BR" sz="1000" dirty="0" smtClean="0"/>
              <a:t>                                                                                                   </a:t>
            </a:r>
            <a:r>
              <a:rPr lang="pt-BR" sz="2400" b="1" dirty="0" smtClean="0"/>
              <a:t>R$ </a:t>
            </a:r>
            <a:r>
              <a:rPr lang="pt-BR" sz="2400" b="1" dirty="0" smtClean="0"/>
              <a:t>7.068.361,01</a:t>
            </a:r>
            <a:endParaRPr lang="pt-BR" sz="2400" b="1" dirty="0" smtClean="0"/>
          </a:p>
          <a:p>
            <a:r>
              <a:rPr lang="pt-BR" sz="2400" dirty="0" smtClean="0"/>
              <a:t>DESPESA ORÇAMENTÁRIA	</a:t>
            </a:r>
          </a:p>
          <a:p>
            <a:r>
              <a:rPr lang="pt-BR" sz="2400" dirty="0" smtClean="0"/>
              <a:t>DESPESA ORDINÁRIA     		R$  </a:t>
            </a:r>
            <a:r>
              <a:rPr lang="pt-BR" sz="2400" dirty="0" smtClean="0"/>
              <a:t>3.703.519,66</a:t>
            </a:r>
            <a:endParaRPr lang="pt-BR" sz="2400" dirty="0" smtClean="0"/>
          </a:p>
          <a:p>
            <a:r>
              <a:rPr lang="pt-BR" sz="2400" dirty="0" smtClean="0"/>
              <a:t>TRANSF. FINAN. CONCEDIDA	R$    </a:t>
            </a:r>
            <a:r>
              <a:rPr lang="pt-BR" sz="2400" dirty="0" smtClean="0"/>
              <a:t>948.167,77</a:t>
            </a:r>
            <a:endParaRPr lang="pt-BR" sz="2400" dirty="0" smtClean="0"/>
          </a:p>
          <a:p>
            <a:r>
              <a:rPr lang="pt-BR" sz="2400" dirty="0" smtClean="0"/>
              <a:t>PAGAMENTOS EXTRA		R$  </a:t>
            </a:r>
            <a:r>
              <a:rPr lang="pt-BR" sz="2400" dirty="0" smtClean="0"/>
              <a:t>1.256.513,88</a:t>
            </a:r>
            <a:endParaRPr lang="pt-BR" sz="2400" dirty="0" smtClean="0"/>
          </a:p>
          <a:p>
            <a:r>
              <a:rPr lang="pt-BR" sz="2400" dirty="0" smtClean="0"/>
              <a:t>SALDO EM 31/12/2022		R$    </a:t>
            </a:r>
            <a:r>
              <a:rPr lang="pt-BR" sz="2400" dirty="0" smtClean="0"/>
              <a:t>1.160.159,70</a:t>
            </a:r>
            <a:r>
              <a:rPr lang="pt-BR" sz="2400" dirty="0"/>
              <a:t>							</a:t>
            </a:r>
            <a:r>
              <a:rPr lang="pt-BR" sz="2400" dirty="0" smtClean="0"/>
              <a:t>		    </a:t>
            </a:r>
            <a:r>
              <a:rPr lang="pt-BR" sz="2400" b="1" dirty="0" smtClean="0"/>
              <a:t>R</a:t>
            </a:r>
            <a:r>
              <a:rPr lang="pt-BR" sz="2400" b="1" dirty="0"/>
              <a:t>$ </a:t>
            </a:r>
            <a:r>
              <a:rPr lang="pt-BR" sz="2400" b="1" dirty="0" smtClean="0"/>
              <a:t>7.068.361,01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680638936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u="sng" dirty="0" smtClean="0"/>
              <a:t>Diárias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3400" dirty="0" smtClean="0"/>
              <a:t>Divulgado Diariamente no site da Câmara Municipal de Vereadores de São Jerônimo no seguinte link:      </a:t>
            </a:r>
          </a:p>
          <a:p>
            <a:r>
              <a:rPr lang="pt-BR" sz="3400" dirty="0" smtClean="0">
                <a:hlinkClick r:id="rId2"/>
              </a:rPr>
              <a:t>https://cmsaojeronimo.cittaweb.com.br/citta/#/transparencia/diarias</a:t>
            </a:r>
            <a:endParaRPr lang="pt-BR" sz="34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chemeClr val="bg1"/>
                </a:solidFill>
              </a:rPr>
              <a:t>A </a:t>
            </a:r>
            <a:r>
              <a:rPr lang="pt-BR" sz="3400" dirty="0" smtClean="0"/>
              <a:t>Câmara Municipal de Vereadores de São Jerônimo esclarece que todas as despesas estão em tempo real disponibilizados no site da Câmara, mostrando transparência dos dados informados. Também agradecemos a presença </a:t>
            </a:r>
            <a:r>
              <a:rPr lang="pt-BR" dirty="0" smtClean="0"/>
              <a:t> </a:t>
            </a:r>
            <a:r>
              <a:rPr lang="pt-BR" sz="3400" dirty="0" smtClean="0"/>
              <a:t>a participação de todos.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2745</TotalTime>
  <Words>214</Words>
  <Application>Microsoft Office PowerPoint</Application>
  <PresentationFormat>Apresentação na tela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Horizonte</vt:lpstr>
      <vt:lpstr>Câmara Municipal de Vereadores São Jerônimo Audiência Pública 3º quadrimestre 2024</vt:lpstr>
      <vt:lpstr>Base Legal Audiência Pública</vt:lpstr>
      <vt:lpstr>Repasses de duodécimo em 2024</vt:lpstr>
      <vt:lpstr>Despesas Fixas de Jan a DEZ</vt:lpstr>
      <vt:lpstr>Balanço Financeiro</vt:lpstr>
      <vt:lpstr>Diárias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Municipal de Vereadores São Jerônimo</dc:title>
  <dc:creator>Camara</dc:creator>
  <cp:lastModifiedBy>Secretaria 02</cp:lastModifiedBy>
  <cp:revision>228</cp:revision>
  <cp:lastPrinted>2025-02-26T17:38:33Z</cp:lastPrinted>
  <dcterms:created xsi:type="dcterms:W3CDTF">2016-01-29T17:44:06Z</dcterms:created>
  <dcterms:modified xsi:type="dcterms:W3CDTF">2025-02-26T17:39:09Z</dcterms:modified>
</cp:coreProperties>
</file>